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chivo Black" panose="020B0604020202020204" charset="0"/>
      <p:regular r:id="rId15"/>
    </p:embeddedFont>
    <p:embeddedFont>
      <p:font typeface="Canva Sans" panose="020B0604020202020204" charset="0"/>
      <p:regular r:id="rId16"/>
    </p:embeddedFont>
    <p:embeddedFont>
      <p:font typeface="Canva Sans Bold" panose="020B0604020202020204" charset="0"/>
      <p:regular r:id="rId17"/>
    </p:embeddedFont>
    <p:embeddedFont>
      <p:font typeface="Inter" panose="020B0604020202020204" charset="0"/>
      <p:regular r:id="rId18"/>
    </p:embeddedFont>
    <p:embeddedFont>
      <p:font typeface="Inte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l="-26879" r="-98050"/>
            </a:stretch>
          </a:blipFill>
        </p:spPr>
      </p:sp>
      <p:grpSp>
        <p:nvGrpSpPr>
          <p:cNvPr id="7" name="Group 7"/>
          <p:cNvGrpSpPr/>
          <p:nvPr/>
        </p:nvGrpSpPr>
        <p:grpSpPr>
          <a:xfrm>
            <a:off x="7850237" y="3818036"/>
            <a:ext cx="9445526" cy="1964309"/>
            <a:chOff x="0" y="0"/>
            <a:chExt cx="12594035" cy="2619078"/>
          </a:xfrm>
        </p:grpSpPr>
        <p:sp>
          <p:nvSpPr>
            <p:cNvPr id="8" name="Freeform 8"/>
            <p:cNvSpPr/>
            <p:nvPr/>
          </p:nvSpPr>
          <p:spPr>
            <a:xfrm>
              <a:off x="0" y="0"/>
              <a:ext cx="12594035" cy="2619079"/>
            </a:xfrm>
            <a:custGeom>
              <a:avLst/>
              <a:gdLst/>
              <a:ahLst/>
              <a:cxnLst/>
              <a:rect l="l" t="t" r="r" b="b"/>
              <a:pathLst>
                <a:path w="12594035" h="2619079">
                  <a:moveTo>
                    <a:pt x="0" y="0"/>
                  </a:moveTo>
                  <a:lnTo>
                    <a:pt x="12594035" y="0"/>
                  </a:lnTo>
                  <a:lnTo>
                    <a:pt x="12594035" y="2619079"/>
                  </a:lnTo>
                  <a:lnTo>
                    <a:pt x="0" y="2619079"/>
                  </a:lnTo>
                  <a:close/>
                </a:path>
              </a:pathLst>
            </a:custGeom>
            <a:solidFill>
              <a:srgbClr val="000000">
                <a:alpha val="0"/>
              </a:srgbClr>
            </a:solidFill>
          </p:spPr>
        </p:sp>
        <p:sp>
          <p:nvSpPr>
            <p:cNvPr id="9" name="TextBox 9"/>
            <p:cNvSpPr txBox="1"/>
            <p:nvPr/>
          </p:nvSpPr>
          <p:spPr>
            <a:xfrm>
              <a:off x="0" y="-38100"/>
              <a:ext cx="12594035" cy="2657178"/>
            </a:xfrm>
            <a:prstGeom prst="rect">
              <a:avLst/>
            </a:prstGeom>
          </p:spPr>
          <p:txBody>
            <a:bodyPr lIns="0" tIns="0" rIns="0" bIns="0" rtlCol="0" anchor="t"/>
            <a:lstStyle/>
            <a:p>
              <a:pPr algn="l">
                <a:lnSpc>
                  <a:spcPts val="6937"/>
                </a:lnSpc>
              </a:pPr>
              <a:r>
                <a:rPr lang="en-US" sz="5562" spc="-167">
                  <a:solidFill>
                    <a:srgbClr val="000000"/>
                  </a:solidFill>
                  <a:latin typeface="Archivo Black"/>
                  <a:ea typeface="Archivo Black"/>
                  <a:cs typeface="Archivo Black"/>
                  <a:sym typeface="Archivo Black"/>
                </a:rPr>
                <a:t>Fitness Center Management System</a:t>
              </a:r>
            </a:p>
          </p:txBody>
        </p:sp>
      </p:grpSp>
      <p:sp>
        <p:nvSpPr>
          <p:cNvPr id="10" name="TextBox 10"/>
          <p:cNvSpPr txBox="1"/>
          <p:nvPr/>
        </p:nvSpPr>
        <p:spPr>
          <a:xfrm>
            <a:off x="7850238" y="6231448"/>
            <a:ext cx="10227260" cy="503792"/>
          </a:xfrm>
          <a:prstGeom prst="rect">
            <a:avLst/>
          </a:prstGeom>
        </p:spPr>
        <p:txBody>
          <a:bodyPr lIns="0" tIns="0" rIns="0" bIns="0" rtlCol="0" anchor="t">
            <a:spAutoFit/>
          </a:bodyPr>
          <a:lstStyle/>
          <a:p>
            <a:pPr algn="just">
              <a:lnSpc>
                <a:spcPts val="4223"/>
              </a:lnSpc>
            </a:pPr>
            <a:r>
              <a:rPr lang="en-US" sz="3016" b="1">
                <a:solidFill>
                  <a:srgbClr val="000000"/>
                </a:solidFill>
                <a:latin typeface="Canva Sans Bold"/>
                <a:ea typeface="Canva Sans Bold"/>
                <a:cs typeface="Canva Sans Bold"/>
                <a:sym typeface="Canva Sans Bold"/>
              </a:rPr>
              <a:t>J.VENKATA RAHUL (RA2311026010205</a:t>
            </a:r>
            <a:r>
              <a:rPr lang="en-US" sz="3016" b="1" dirty="0">
                <a:solidFill>
                  <a:srgbClr val="000000"/>
                </a:solidFill>
                <a:latin typeface="Canva Sans Bold"/>
                <a:ea typeface="Canva Sans Bold"/>
                <a:cs typeface="Canva Sans Bold"/>
                <a:sym typeface="Canva Sans Bold"/>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850238" y="959271"/>
            <a:ext cx="8032700" cy="1964309"/>
            <a:chOff x="0" y="0"/>
            <a:chExt cx="10710267" cy="2619078"/>
          </a:xfrm>
        </p:grpSpPr>
        <p:sp>
          <p:nvSpPr>
            <p:cNvPr id="8" name="Freeform 8"/>
            <p:cNvSpPr/>
            <p:nvPr/>
          </p:nvSpPr>
          <p:spPr>
            <a:xfrm>
              <a:off x="0" y="0"/>
              <a:ext cx="10710266" cy="2619079"/>
            </a:xfrm>
            <a:custGeom>
              <a:avLst/>
              <a:gdLst/>
              <a:ahLst/>
              <a:cxnLst/>
              <a:rect l="l" t="t" r="r" b="b"/>
              <a:pathLst>
                <a:path w="10710266" h="2619079">
                  <a:moveTo>
                    <a:pt x="0" y="0"/>
                  </a:moveTo>
                  <a:lnTo>
                    <a:pt x="10710266" y="0"/>
                  </a:lnTo>
                  <a:lnTo>
                    <a:pt x="10710266" y="2619079"/>
                  </a:lnTo>
                  <a:lnTo>
                    <a:pt x="0" y="2619079"/>
                  </a:lnTo>
                  <a:close/>
                </a:path>
              </a:pathLst>
            </a:custGeom>
            <a:solidFill>
              <a:srgbClr val="000000">
                <a:alpha val="0"/>
              </a:srgbClr>
            </a:solidFill>
          </p:spPr>
        </p:sp>
        <p:sp>
          <p:nvSpPr>
            <p:cNvPr id="9" name="TextBox 9"/>
            <p:cNvSpPr txBox="1"/>
            <p:nvPr/>
          </p:nvSpPr>
          <p:spPr>
            <a:xfrm>
              <a:off x="0" y="-38100"/>
              <a:ext cx="10710267" cy="2657178"/>
            </a:xfrm>
            <a:prstGeom prst="rect">
              <a:avLst/>
            </a:prstGeom>
          </p:spPr>
          <p:txBody>
            <a:bodyPr lIns="0" tIns="0" rIns="0" bIns="0" rtlCol="0" anchor="t"/>
            <a:lstStyle/>
            <a:p>
              <a:pPr algn="l">
                <a:lnSpc>
                  <a:spcPts val="6937"/>
                </a:lnSpc>
              </a:pPr>
              <a:r>
                <a:rPr lang="en-US" sz="5562" spc="-167">
                  <a:solidFill>
                    <a:srgbClr val="000000"/>
                  </a:solidFill>
                  <a:latin typeface="Archivo Black"/>
                  <a:ea typeface="Archivo Black"/>
                  <a:cs typeface="Archivo Black"/>
                  <a:sym typeface="Archivo Black"/>
                </a:rPr>
                <a:t>Scalability and Flexibility</a:t>
              </a:r>
            </a:p>
          </p:txBody>
        </p:sp>
      </p:grpSp>
      <p:sp>
        <p:nvSpPr>
          <p:cNvPr id="10" name="Freeform 10" descr="preencoded.png"/>
          <p:cNvSpPr/>
          <p:nvPr/>
        </p:nvSpPr>
        <p:spPr>
          <a:xfrm>
            <a:off x="7850237" y="3247430"/>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4"/>
            <a:stretch>
              <a:fillRect t="-55" b="-55"/>
            </a:stretch>
          </a:blipFill>
        </p:spPr>
      </p:sp>
      <p:grpSp>
        <p:nvGrpSpPr>
          <p:cNvPr id="11" name="Group 11"/>
          <p:cNvGrpSpPr/>
          <p:nvPr/>
        </p:nvGrpSpPr>
        <p:grpSpPr>
          <a:xfrm>
            <a:off x="9693027" y="3530948"/>
            <a:ext cx="7602736" cy="918263"/>
            <a:chOff x="0" y="0"/>
            <a:chExt cx="10136982" cy="1224351"/>
          </a:xfrm>
        </p:grpSpPr>
        <p:sp>
          <p:nvSpPr>
            <p:cNvPr id="12" name="Freeform 12"/>
            <p:cNvSpPr/>
            <p:nvPr/>
          </p:nvSpPr>
          <p:spPr>
            <a:xfrm>
              <a:off x="0" y="0"/>
              <a:ext cx="10136982" cy="1224351"/>
            </a:xfrm>
            <a:custGeom>
              <a:avLst/>
              <a:gdLst/>
              <a:ahLst/>
              <a:cxnLst/>
              <a:rect l="l" t="t" r="r" b="b"/>
              <a:pathLst>
                <a:path w="10136982" h="1224351">
                  <a:moveTo>
                    <a:pt x="0" y="0"/>
                  </a:moveTo>
                  <a:lnTo>
                    <a:pt x="10136982" y="0"/>
                  </a:lnTo>
                  <a:lnTo>
                    <a:pt x="10136982" y="1224351"/>
                  </a:lnTo>
                  <a:lnTo>
                    <a:pt x="0" y="1224351"/>
                  </a:lnTo>
                  <a:close/>
                </a:path>
              </a:pathLst>
            </a:custGeom>
            <a:solidFill>
              <a:srgbClr val="000000">
                <a:alpha val="0"/>
              </a:srgbClr>
            </a:solidFill>
          </p:spPr>
        </p:sp>
        <p:sp>
          <p:nvSpPr>
            <p:cNvPr id="13" name="TextBox 13"/>
            <p:cNvSpPr txBox="1"/>
            <p:nvPr/>
          </p:nvSpPr>
          <p:spPr>
            <a:xfrm>
              <a:off x="0" y="-85725"/>
              <a:ext cx="10136982" cy="1310076"/>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Scalable architecture to accommodate growing member base.</a:t>
              </a:r>
            </a:p>
          </p:txBody>
        </p:sp>
      </p:grpSp>
      <p:sp>
        <p:nvSpPr>
          <p:cNvPr id="14" name="Freeform 14" descr="preencoded.png"/>
          <p:cNvSpPr/>
          <p:nvPr/>
        </p:nvSpPr>
        <p:spPr>
          <a:xfrm>
            <a:off x="7850237" y="4948535"/>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5"/>
            <a:stretch>
              <a:fillRect t="-55" b="-55"/>
            </a:stretch>
          </a:blipFill>
        </p:spPr>
      </p:sp>
      <p:grpSp>
        <p:nvGrpSpPr>
          <p:cNvPr id="15" name="Group 15"/>
          <p:cNvGrpSpPr/>
          <p:nvPr/>
        </p:nvGrpSpPr>
        <p:grpSpPr>
          <a:xfrm>
            <a:off x="9693027" y="5232052"/>
            <a:ext cx="7602736" cy="918263"/>
            <a:chOff x="0" y="0"/>
            <a:chExt cx="10136982" cy="1224351"/>
          </a:xfrm>
        </p:grpSpPr>
        <p:sp>
          <p:nvSpPr>
            <p:cNvPr id="16" name="Freeform 16"/>
            <p:cNvSpPr/>
            <p:nvPr/>
          </p:nvSpPr>
          <p:spPr>
            <a:xfrm>
              <a:off x="0" y="0"/>
              <a:ext cx="10136982" cy="1224351"/>
            </a:xfrm>
            <a:custGeom>
              <a:avLst/>
              <a:gdLst/>
              <a:ahLst/>
              <a:cxnLst/>
              <a:rect l="l" t="t" r="r" b="b"/>
              <a:pathLst>
                <a:path w="10136982" h="1224351">
                  <a:moveTo>
                    <a:pt x="0" y="0"/>
                  </a:moveTo>
                  <a:lnTo>
                    <a:pt x="10136982" y="0"/>
                  </a:lnTo>
                  <a:lnTo>
                    <a:pt x="10136982" y="1224351"/>
                  </a:lnTo>
                  <a:lnTo>
                    <a:pt x="0" y="1224351"/>
                  </a:lnTo>
                  <a:close/>
                </a:path>
              </a:pathLst>
            </a:custGeom>
            <a:solidFill>
              <a:srgbClr val="000000">
                <a:alpha val="0"/>
              </a:srgbClr>
            </a:solidFill>
          </p:spPr>
        </p:sp>
        <p:sp>
          <p:nvSpPr>
            <p:cNvPr id="17" name="TextBox 17"/>
            <p:cNvSpPr txBox="1"/>
            <p:nvPr/>
          </p:nvSpPr>
          <p:spPr>
            <a:xfrm>
              <a:off x="0" y="-85725"/>
              <a:ext cx="10136982" cy="1310076"/>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Flexibility to customize features and workflows to meet specific needs.</a:t>
              </a:r>
            </a:p>
          </p:txBody>
        </p:sp>
      </p:grpSp>
      <p:sp>
        <p:nvSpPr>
          <p:cNvPr id="18" name="Freeform 18" descr="preencoded.png"/>
          <p:cNvSpPr/>
          <p:nvPr/>
        </p:nvSpPr>
        <p:spPr>
          <a:xfrm>
            <a:off x="7850237" y="6649641"/>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Id6"/>
            <a:stretch>
              <a:fillRect t="-55" b="-55"/>
            </a:stretch>
          </a:blipFill>
        </p:spPr>
      </p:sp>
      <p:grpSp>
        <p:nvGrpSpPr>
          <p:cNvPr id="19" name="Group 19"/>
          <p:cNvGrpSpPr/>
          <p:nvPr/>
        </p:nvGrpSpPr>
        <p:grpSpPr>
          <a:xfrm>
            <a:off x="9693027" y="6933159"/>
            <a:ext cx="7602736" cy="470632"/>
            <a:chOff x="0" y="0"/>
            <a:chExt cx="10136982" cy="627509"/>
          </a:xfrm>
        </p:grpSpPr>
        <p:sp>
          <p:nvSpPr>
            <p:cNvPr id="20" name="Freeform 20"/>
            <p:cNvSpPr/>
            <p:nvPr/>
          </p:nvSpPr>
          <p:spPr>
            <a:xfrm>
              <a:off x="0" y="0"/>
              <a:ext cx="10136982" cy="627509"/>
            </a:xfrm>
            <a:custGeom>
              <a:avLst/>
              <a:gdLst/>
              <a:ahLst/>
              <a:cxnLst/>
              <a:rect l="l" t="t" r="r" b="b"/>
              <a:pathLst>
                <a:path w="10136982" h="627509">
                  <a:moveTo>
                    <a:pt x="0" y="0"/>
                  </a:moveTo>
                  <a:lnTo>
                    <a:pt x="10136982" y="0"/>
                  </a:lnTo>
                  <a:lnTo>
                    <a:pt x="10136982" y="627509"/>
                  </a:lnTo>
                  <a:lnTo>
                    <a:pt x="0" y="627509"/>
                  </a:lnTo>
                  <a:close/>
                </a:path>
              </a:pathLst>
            </a:custGeom>
            <a:solidFill>
              <a:srgbClr val="000000">
                <a:alpha val="0"/>
              </a:srgbClr>
            </a:solidFill>
          </p:spPr>
        </p:sp>
        <p:sp>
          <p:nvSpPr>
            <p:cNvPr id="21" name="TextBox 21"/>
            <p:cNvSpPr txBox="1"/>
            <p:nvPr/>
          </p:nvSpPr>
          <p:spPr>
            <a:xfrm>
              <a:off x="0" y="-85725"/>
              <a:ext cx="10136982" cy="713234"/>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Integration with existing systems for seamless data flow.</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a:off x="-66675" y="197353"/>
            <a:ext cx="15291501" cy="10089647"/>
          </a:xfrm>
          <a:custGeom>
            <a:avLst/>
            <a:gdLst/>
            <a:ahLst/>
            <a:cxnLst/>
            <a:rect l="l" t="t" r="r" b="b"/>
            <a:pathLst>
              <a:path w="15291501" h="10089647">
                <a:moveTo>
                  <a:pt x="0" y="0"/>
                </a:moveTo>
                <a:lnTo>
                  <a:pt x="15291501" y="0"/>
                </a:lnTo>
                <a:lnTo>
                  <a:pt x="15291501" y="10089647"/>
                </a:lnTo>
                <a:lnTo>
                  <a:pt x="0" y="10089647"/>
                </a:lnTo>
                <a:lnTo>
                  <a:pt x="0" y="0"/>
                </a:lnTo>
                <a:close/>
              </a:path>
            </a:pathLst>
          </a:custGeom>
          <a:blipFill>
            <a:blip r:embed="rId2"/>
            <a:stretch>
              <a:fillRect t="-1344" r="-1924" b="-3117"/>
            </a:stretch>
          </a:blipFill>
        </p:spPr>
      </p:sp>
      <p:grpSp>
        <p:nvGrpSpPr>
          <p:cNvPr id="3" name="Group 3"/>
          <p:cNvGrpSpPr/>
          <p:nvPr/>
        </p:nvGrpSpPr>
        <p:grpSpPr>
          <a:xfrm>
            <a:off x="11162324" y="2739781"/>
            <a:ext cx="1114027" cy="455864"/>
            <a:chOff x="0" y="0"/>
            <a:chExt cx="293406" cy="120063"/>
          </a:xfrm>
        </p:grpSpPr>
        <p:sp>
          <p:nvSpPr>
            <p:cNvPr id="4" name="Freeform 4"/>
            <p:cNvSpPr/>
            <p:nvPr/>
          </p:nvSpPr>
          <p:spPr>
            <a:xfrm>
              <a:off x="0" y="0"/>
              <a:ext cx="293406" cy="120063"/>
            </a:xfrm>
            <a:custGeom>
              <a:avLst/>
              <a:gdLst/>
              <a:ahLst/>
              <a:cxnLst/>
              <a:rect l="l" t="t" r="r" b="b"/>
              <a:pathLst>
                <a:path w="293406" h="120063">
                  <a:moveTo>
                    <a:pt x="0" y="0"/>
                  </a:moveTo>
                  <a:lnTo>
                    <a:pt x="293406" y="0"/>
                  </a:lnTo>
                  <a:lnTo>
                    <a:pt x="293406" y="120063"/>
                  </a:lnTo>
                  <a:lnTo>
                    <a:pt x="0" y="120063"/>
                  </a:lnTo>
                  <a:close/>
                </a:path>
              </a:pathLst>
            </a:custGeom>
            <a:solidFill>
              <a:srgbClr val="374D6D"/>
            </a:solidFill>
          </p:spPr>
        </p:sp>
        <p:sp>
          <p:nvSpPr>
            <p:cNvPr id="5" name="TextBox 5"/>
            <p:cNvSpPr txBox="1"/>
            <p:nvPr/>
          </p:nvSpPr>
          <p:spPr>
            <a:xfrm>
              <a:off x="0" y="-85725"/>
              <a:ext cx="293406" cy="205788"/>
            </a:xfrm>
            <a:prstGeom prst="rect">
              <a:avLst/>
            </a:prstGeom>
          </p:spPr>
          <p:txBody>
            <a:bodyPr lIns="50800" tIns="50800" rIns="50800" bIns="50800" rtlCol="0" anchor="ctr"/>
            <a:lstStyle/>
            <a:p>
              <a:pPr algn="ctr">
                <a:lnSpc>
                  <a:spcPts val="3562"/>
                </a:lnSpc>
              </a:pPr>
              <a:endParaRPr/>
            </a:p>
          </p:txBody>
        </p:sp>
      </p:grpSp>
      <p:sp>
        <p:nvSpPr>
          <p:cNvPr id="6" name="TextBox 6"/>
          <p:cNvSpPr txBox="1"/>
          <p:nvPr/>
        </p:nvSpPr>
        <p:spPr>
          <a:xfrm>
            <a:off x="13944206" y="5038725"/>
            <a:ext cx="4343794" cy="923814"/>
          </a:xfrm>
          <a:prstGeom prst="rect">
            <a:avLst/>
          </a:prstGeom>
        </p:spPr>
        <p:txBody>
          <a:bodyPr lIns="0" tIns="0" rIns="0" bIns="0" rtlCol="0" anchor="t">
            <a:spAutoFit/>
          </a:bodyPr>
          <a:lstStyle/>
          <a:p>
            <a:pPr algn="ctr">
              <a:lnSpc>
                <a:spcPts val="7561"/>
              </a:lnSpc>
            </a:pPr>
            <a:r>
              <a:rPr lang="en-US" sz="5401" b="1">
                <a:solidFill>
                  <a:srgbClr val="000000"/>
                </a:solidFill>
                <a:latin typeface="Canva Sans Bold"/>
                <a:ea typeface="Canva Sans Bold"/>
                <a:cs typeface="Canva Sans Bold"/>
                <a:sym typeface="Canva Sans Bold"/>
              </a:rPr>
              <a:t>ER DIAGRAM</a:t>
            </a:r>
          </a:p>
        </p:txBody>
      </p:sp>
      <p:sp>
        <p:nvSpPr>
          <p:cNvPr id="7" name="TextBox 7"/>
          <p:cNvSpPr txBox="1"/>
          <p:nvPr/>
        </p:nvSpPr>
        <p:spPr>
          <a:xfrm>
            <a:off x="10783451" y="2799305"/>
            <a:ext cx="1871773" cy="396339"/>
          </a:xfrm>
          <a:prstGeom prst="rect">
            <a:avLst/>
          </a:prstGeom>
        </p:spPr>
        <p:txBody>
          <a:bodyPr lIns="0" tIns="0" rIns="0" bIns="0" rtlCol="0" anchor="t">
            <a:spAutoFit/>
          </a:bodyPr>
          <a:lstStyle/>
          <a:p>
            <a:pPr algn="ctr">
              <a:lnSpc>
                <a:spcPts val="1612"/>
              </a:lnSpc>
            </a:pPr>
            <a:r>
              <a:rPr lang="en-US" sz="1151">
                <a:solidFill>
                  <a:srgbClr val="FFFFFF"/>
                </a:solidFill>
                <a:latin typeface="Canva Sans"/>
                <a:ea typeface="Canva Sans"/>
                <a:cs typeface="Canva Sans"/>
                <a:sym typeface="Canva Sans"/>
              </a:rPr>
              <a:t>Workout</a:t>
            </a:r>
          </a:p>
          <a:p>
            <a:pPr algn="ctr">
              <a:lnSpc>
                <a:spcPts val="1612"/>
              </a:lnSpc>
            </a:pPr>
            <a:r>
              <a:rPr lang="en-US" sz="1151">
                <a:solidFill>
                  <a:srgbClr val="FFFFFF"/>
                </a:solidFill>
                <a:latin typeface="Canva Sans"/>
                <a:ea typeface="Canva Sans"/>
                <a:cs typeface="Canva Sans"/>
                <a:sym typeface="Canva Sans"/>
              </a:rPr>
              <a:t> Plan</a:t>
            </a:r>
          </a:p>
        </p:txBody>
      </p:sp>
      <p:sp>
        <p:nvSpPr>
          <p:cNvPr id="8" name="TextBox 8"/>
          <p:cNvSpPr txBox="1"/>
          <p:nvPr/>
        </p:nvSpPr>
        <p:spPr>
          <a:xfrm>
            <a:off x="10672127" y="2739781"/>
            <a:ext cx="139898" cy="198120"/>
          </a:xfrm>
          <a:prstGeom prst="rect">
            <a:avLst/>
          </a:prstGeom>
        </p:spPr>
        <p:txBody>
          <a:bodyPr lIns="0" tIns="0" rIns="0" bIns="0" rtlCol="0" anchor="t">
            <a:spAutoFit/>
          </a:bodyPr>
          <a:lstStyle/>
          <a:p>
            <a:pPr algn="ctr">
              <a:lnSpc>
                <a:spcPts val="1679"/>
              </a:lnSpc>
            </a:pPr>
            <a:r>
              <a:rPr lang="en-US" sz="1200">
                <a:solidFill>
                  <a:srgbClr val="000000"/>
                </a:solidFill>
                <a:latin typeface="Canva Sans"/>
                <a:ea typeface="Canva Sans"/>
                <a:cs typeface="Canva Sans"/>
                <a:sym typeface="Canva Sans"/>
              </a:rPr>
              <a:t>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2925" y="-335358"/>
            <a:ext cx="19863462" cy="12807206"/>
          </a:xfrm>
          <a:custGeom>
            <a:avLst/>
            <a:gdLst/>
            <a:ahLst/>
            <a:cxnLst/>
            <a:rect l="l" t="t" r="r" b="b"/>
            <a:pathLst>
              <a:path w="19863462" h="12807206">
                <a:moveTo>
                  <a:pt x="0" y="0"/>
                </a:moveTo>
                <a:lnTo>
                  <a:pt x="19863462" y="0"/>
                </a:lnTo>
                <a:lnTo>
                  <a:pt x="19863462" y="12807207"/>
                </a:lnTo>
                <a:lnTo>
                  <a:pt x="0" y="12807207"/>
                </a:lnTo>
                <a:lnTo>
                  <a:pt x="0" y="0"/>
                </a:lnTo>
                <a:close/>
              </a:path>
            </a:pathLst>
          </a:custGeom>
          <a:blipFill>
            <a:blip r:embed="rId2"/>
            <a:stretch>
              <a:fillRect t="-27547" b="-27547"/>
            </a:stretch>
          </a:blipFill>
        </p:spPr>
      </p:sp>
      <p:sp>
        <p:nvSpPr>
          <p:cNvPr id="3" name="TextBox 3"/>
          <p:cNvSpPr txBox="1"/>
          <p:nvPr/>
        </p:nvSpPr>
        <p:spPr>
          <a:xfrm>
            <a:off x="5818006" y="4274514"/>
            <a:ext cx="6754994" cy="1545295"/>
          </a:xfrm>
          <a:prstGeom prst="rect">
            <a:avLst/>
          </a:prstGeom>
        </p:spPr>
        <p:txBody>
          <a:bodyPr wrap="square" lIns="0" tIns="0" rIns="0" bIns="0" rtlCol="0" anchor="t">
            <a:spAutoFit/>
          </a:bodyPr>
          <a:lstStyle/>
          <a:p>
            <a:pPr algn="ctr">
              <a:lnSpc>
                <a:spcPts val="12880"/>
              </a:lnSpc>
            </a:pPr>
            <a:r>
              <a:rPr lang="en-US" sz="9200" b="1" dirty="0">
                <a:solidFill>
                  <a:srgbClr val="F6F4F4"/>
                </a:solidFill>
                <a:latin typeface="Canva Sans Bold"/>
                <a:ea typeface="Canva Sans Bold"/>
                <a:cs typeface="Canva Sans Bold"/>
                <a:sym typeface="Canva Sans Bold"/>
              </a:rPr>
              <a:t>THANKYOU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992237" y="1566639"/>
            <a:ext cx="7088237" cy="1964309"/>
            <a:chOff x="0" y="0"/>
            <a:chExt cx="9450983" cy="2619078"/>
          </a:xfrm>
        </p:grpSpPr>
        <p:sp>
          <p:nvSpPr>
            <p:cNvPr id="7" name="Freeform 7"/>
            <p:cNvSpPr/>
            <p:nvPr/>
          </p:nvSpPr>
          <p:spPr>
            <a:xfrm>
              <a:off x="0" y="0"/>
              <a:ext cx="9450984" cy="2619079"/>
            </a:xfrm>
            <a:custGeom>
              <a:avLst/>
              <a:gdLst/>
              <a:ahLst/>
              <a:cxnLst/>
              <a:rect l="l" t="t" r="r" b="b"/>
              <a:pathLst>
                <a:path w="9450984" h="2619079">
                  <a:moveTo>
                    <a:pt x="0" y="0"/>
                  </a:moveTo>
                  <a:lnTo>
                    <a:pt x="9450984" y="0"/>
                  </a:lnTo>
                  <a:lnTo>
                    <a:pt x="9450984" y="2619079"/>
                  </a:lnTo>
                  <a:lnTo>
                    <a:pt x="0" y="2619079"/>
                  </a:lnTo>
                  <a:close/>
                </a:path>
              </a:pathLst>
            </a:custGeom>
            <a:solidFill>
              <a:srgbClr val="000000">
                <a:alpha val="0"/>
              </a:srgbClr>
            </a:solidFill>
          </p:spPr>
        </p:sp>
        <p:sp>
          <p:nvSpPr>
            <p:cNvPr id="8" name="TextBox 8"/>
            <p:cNvSpPr txBox="1"/>
            <p:nvPr/>
          </p:nvSpPr>
          <p:spPr>
            <a:xfrm>
              <a:off x="0" y="-38100"/>
              <a:ext cx="9450983" cy="2657178"/>
            </a:xfrm>
            <a:prstGeom prst="rect">
              <a:avLst/>
            </a:prstGeom>
          </p:spPr>
          <p:txBody>
            <a:bodyPr lIns="0" tIns="0" rIns="0" bIns="0" rtlCol="0" anchor="t"/>
            <a:lstStyle/>
            <a:p>
              <a:pPr algn="l">
                <a:lnSpc>
                  <a:spcPts val="6937"/>
                </a:lnSpc>
              </a:pPr>
              <a:r>
                <a:rPr lang="en-US" sz="5562" spc="-167">
                  <a:solidFill>
                    <a:srgbClr val="000000"/>
                  </a:solidFill>
                  <a:latin typeface="Archivo Black"/>
                  <a:ea typeface="Archivo Black"/>
                  <a:cs typeface="Archivo Black"/>
                  <a:sym typeface="Archivo Black"/>
                </a:rPr>
                <a:t>Problem Statement</a:t>
              </a:r>
            </a:p>
          </p:txBody>
        </p:sp>
      </p:grpSp>
      <p:grpSp>
        <p:nvGrpSpPr>
          <p:cNvPr id="9" name="Group 9"/>
          <p:cNvGrpSpPr/>
          <p:nvPr/>
        </p:nvGrpSpPr>
        <p:grpSpPr>
          <a:xfrm>
            <a:off x="992238" y="3530947"/>
            <a:ext cx="7805886" cy="4499314"/>
            <a:chOff x="0" y="0"/>
            <a:chExt cx="10407848" cy="5999085"/>
          </a:xfrm>
        </p:grpSpPr>
        <p:sp>
          <p:nvSpPr>
            <p:cNvPr id="10" name="Freeform 10"/>
            <p:cNvSpPr/>
            <p:nvPr/>
          </p:nvSpPr>
          <p:spPr>
            <a:xfrm>
              <a:off x="0" y="0"/>
              <a:ext cx="10407848" cy="5999085"/>
            </a:xfrm>
            <a:custGeom>
              <a:avLst/>
              <a:gdLst/>
              <a:ahLst/>
              <a:cxnLst/>
              <a:rect l="l" t="t" r="r" b="b"/>
              <a:pathLst>
                <a:path w="10407848" h="5999085">
                  <a:moveTo>
                    <a:pt x="0" y="0"/>
                  </a:moveTo>
                  <a:lnTo>
                    <a:pt x="10407848" y="0"/>
                  </a:lnTo>
                  <a:lnTo>
                    <a:pt x="10407848" y="5999085"/>
                  </a:lnTo>
                  <a:lnTo>
                    <a:pt x="0" y="5999085"/>
                  </a:lnTo>
                  <a:close/>
                </a:path>
              </a:pathLst>
            </a:custGeom>
            <a:solidFill>
              <a:srgbClr val="000000">
                <a:alpha val="0"/>
              </a:srgbClr>
            </a:solidFill>
          </p:spPr>
        </p:sp>
        <p:sp>
          <p:nvSpPr>
            <p:cNvPr id="11" name="TextBox 11"/>
            <p:cNvSpPr txBox="1"/>
            <p:nvPr/>
          </p:nvSpPr>
          <p:spPr>
            <a:xfrm>
              <a:off x="0" y="-85725"/>
              <a:ext cx="10407848" cy="6084810"/>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Many fitness centers today rely on inefficient, outdated systems that lead to significant losses in time and resources. Manual processes for member registration, class scheduling, and financial tracking are common, resulting in an average of 15% more administrative overhead compared to centers using integrated systems. This inefficiency translates to lost staff time, estimated at 2 hours per day per employee, and an increased risk of human error causing scheduling conflicts and billing inaccuracies.</a:t>
              </a:r>
            </a:p>
          </p:txBody>
        </p:sp>
      </p:grpSp>
      <p:grpSp>
        <p:nvGrpSpPr>
          <p:cNvPr id="12" name="Group 12"/>
          <p:cNvGrpSpPr/>
          <p:nvPr/>
        </p:nvGrpSpPr>
        <p:grpSpPr>
          <a:xfrm>
            <a:off x="9499401" y="3530947"/>
            <a:ext cx="7805886" cy="4536281"/>
            <a:chOff x="0" y="0"/>
            <a:chExt cx="10407848" cy="6048375"/>
          </a:xfrm>
        </p:grpSpPr>
        <p:sp>
          <p:nvSpPr>
            <p:cNvPr id="13" name="Freeform 13"/>
            <p:cNvSpPr/>
            <p:nvPr/>
          </p:nvSpPr>
          <p:spPr>
            <a:xfrm>
              <a:off x="0" y="0"/>
              <a:ext cx="10407848" cy="6048375"/>
            </a:xfrm>
            <a:custGeom>
              <a:avLst/>
              <a:gdLst/>
              <a:ahLst/>
              <a:cxnLst/>
              <a:rect l="l" t="t" r="r" b="b"/>
              <a:pathLst>
                <a:path w="10407848" h="6048375">
                  <a:moveTo>
                    <a:pt x="0" y="0"/>
                  </a:moveTo>
                  <a:lnTo>
                    <a:pt x="10407848" y="0"/>
                  </a:lnTo>
                  <a:lnTo>
                    <a:pt x="10407848" y="6048375"/>
                  </a:lnTo>
                  <a:lnTo>
                    <a:pt x="0" y="6048375"/>
                  </a:lnTo>
                  <a:close/>
                </a:path>
              </a:pathLst>
            </a:custGeom>
            <a:solidFill>
              <a:srgbClr val="000000">
                <a:alpha val="0"/>
              </a:srgbClr>
            </a:solidFill>
          </p:spPr>
        </p:sp>
        <p:sp>
          <p:nvSpPr>
            <p:cNvPr id="14" name="TextBox 14"/>
            <p:cNvSpPr txBox="1"/>
            <p:nvPr/>
          </p:nvSpPr>
          <p:spPr>
            <a:xfrm>
              <a:off x="0" y="-85725"/>
              <a:ext cx="10407848" cy="6134100"/>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These manual processes directly impact member satisfaction and revenue. Inaccurate record-keeping leads to scheduling conflicts, resulting in lost revenue from missed classes and frustrated members. Manual billing increases the likelihood of payment errors, late payments, and accounts receivable issues. This translates into a 10% reduction in on-time payments and a 5% increase in administrative costs for collections. Consequently, fitness centers experience reduced operational efficiency and financial instability.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8" name="Group 8"/>
          <p:cNvGrpSpPr/>
          <p:nvPr/>
        </p:nvGrpSpPr>
        <p:grpSpPr>
          <a:xfrm>
            <a:off x="908149" y="1125736"/>
            <a:ext cx="6487566" cy="985121"/>
            <a:chOff x="0" y="0"/>
            <a:chExt cx="8650088" cy="1313495"/>
          </a:xfrm>
        </p:grpSpPr>
        <p:sp>
          <p:nvSpPr>
            <p:cNvPr id="9" name="Freeform 9"/>
            <p:cNvSpPr/>
            <p:nvPr/>
          </p:nvSpPr>
          <p:spPr>
            <a:xfrm>
              <a:off x="0" y="0"/>
              <a:ext cx="8650088" cy="1313495"/>
            </a:xfrm>
            <a:custGeom>
              <a:avLst/>
              <a:gdLst/>
              <a:ahLst/>
              <a:cxnLst/>
              <a:rect l="l" t="t" r="r" b="b"/>
              <a:pathLst>
                <a:path w="8650088" h="1313495">
                  <a:moveTo>
                    <a:pt x="0" y="0"/>
                  </a:moveTo>
                  <a:lnTo>
                    <a:pt x="8650088" y="0"/>
                  </a:lnTo>
                  <a:lnTo>
                    <a:pt x="8650088" y="1313495"/>
                  </a:lnTo>
                  <a:lnTo>
                    <a:pt x="0" y="1313495"/>
                  </a:lnTo>
                  <a:close/>
                </a:path>
              </a:pathLst>
            </a:custGeom>
            <a:solidFill>
              <a:srgbClr val="000000">
                <a:alpha val="0"/>
              </a:srgbClr>
            </a:solidFill>
          </p:spPr>
        </p:sp>
        <p:sp>
          <p:nvSpPr>
            <p:cNvPr id="10" name="TextBox 10"/>
            <p:cNvSpPr txBox="1"/>
            <p:nvPr/>
          </p:nvSpPr>
          <p:spPr>
            <a:xfrm>
              <a:off x="0" y="-38100"/>
              <a:ext cx="8650088" cy="1351595"/>
            </a:xfrm>
            <a:prstGeom prst="rect">
              <a:avLst/>
            </a:prstGeom>
          </p:spPr>
          <p:txBody>
            <a:bodyPr lIns="0" tIns="0" rIns="0" bIns="0" rtlCol="0" anchor="t"/>
            <a:lstStyle/>
            <a:p>
              <a:pPr algn="l">
                <a:lnSpc>
                  <a:spcPts val="6374"/>
                </a:lnSpc>
              </a:pPr>
              <a:r>
                <a:rPr lang="en-US" sz="5062" spc="-153">
                  <a:solidFill>
                    <a:srgbClr val="000000"/>
                  </a:solidFill>
                  <a:latin typeface="Archivo Black"/>
                  <a:ea typeface="Archivo Black"/>
                  <a:cs typeface="Archivo Black"/>
                  <a:sym typeface="Archivo Black"/>
                </a:rPr>
                <a:t>Key Features</a:t>
              </a:r>
            </a:p>
          </p:txBody>
        </p:sp>
      </p:grpSp>
      <p:grpSp>
        <p:nvGrpSpPr>
          <p:cNvPr id="11" name="Group 11"/>
          <p:cNvGrpSpPr/>
          <p:nvPr/>
        </p:nvGrpSpPr>
        <p:grpSpPr>
          <a:xfrm>
            <a:off x="903386" y="2320975"/>
            <a:ext cx="9623226" cy="1523851"/>
            <a:chOff x="0" y="0"/>
            <a:chExt cx="12830968" cy="2031802"/>
          </a:xfrm>
        </p:grpSpPr>
        <p:sp>
          <p:nvSpPr>
            <p:cNvPr id="12" name="Freeform 12"/>
            <p:cNvSpPr/>
            <p:nvPr/>
          </p:nvSpPr>
          <p:spPr>
            <a:xfrm>
              <a:off x="6350" y="6350"/>
              <a:ext cx="12818237" cy="2019046"/>
            </a:xfrm>
            <a:custGeom>
              <a:avLst/>
              <a:gdLst/>
              <a:ahLst/>
              <a:cxnLst/>
              <a:rect l="l" t="t" r="r" b="b"/>
              <a:pathLst>
                <a:path w="12818237" h="2019046">
                  <a:moveTo>
                    <a:pt x="0" y="145288"/>
                  </a:moveTo>
                  <a:cubicBezTo>
                    <a:pt x="0" y="65024"/>
                    <a:pt x="65405" y="0"/>
                    <a:pt x="146050" y="0"/>
                  </a:cubicBezTo>
                  <a:lnTo>
                    <a:pt x="12672187" y="0"/>
                  </a:lnTo>
                  <a:cubicBezTo>
                    <a:pt x="12752832" y="0"/>
                    <a:pt x="12818237" y="65024"/>
                    <a:pt x="12818237" y="145288"/>
                  </a:cubicBezTo>
                  <a:lnTo>
                    <a:pt x="12818237" y="1873758"/>
                  </a:lnTo>
                  <a:cubicBezTo>
                    <a:pt x="12818237" y="1954022"/>
                    <a:pt x="12752832" y="2019046"/>
                    <a:pt x="12672187" y="2019046"/>
                  </a:cubicBezTo>
                  <a:lnTo>
                    <a:pt x="146050" y="2019046"/>
                  </a:lnTo>
                  <a:cubicBezTo>
                    <a:pt x="65405" y="2019046"/>
                    <a:pt x="0" y="1954022"/>
                    <a:pt x="0" y="1873758"/>
                  </a:cubicBezTo>
                  <a:close/>
                </a:path>
              </a:pathLst>
            </a:custGeom>
            <a:solidFill>
              <a:srgbClr val="DADBF1"/>
            </a:solidFill>
          </p:spPr>
        </p:sp>
        <p:sp>
          <p:nvSpPr>
            <p:cNvPr id="13" name="Freeform 13"/>
            <p:cNvSpPr/>
            <p:nvPr/>
          </p:nvSpPr>
          <p:spPr>
            <a:xfrm>
              <a:off x="0" y="0"/>
              <a:ext cx="12830937" cy="2031746"/>
            </a:xfrm>
            <a:custGeom>
              <a:avLst/>
              <a:gdLst/>
              <a:ahLst/>
              <a:cxnLst/>
              <a:rect l="l" t="t" r="r" b="b"/>
              <a:pathLst>
                <a:path w="12830937" h="2031746">
                  <a:moveTo>
                    <a:pt x="0" y="151638"/>
                  </a:moveTo>
                  <a:cubicBezTo>
                    <a:pt x="0" y="67818"/>
                    <a:pt x="68326" y="0"/>
                    <a:pt x="152400" y="0"/>
                  </a:cubicBezTo>
                  <a:lnTo>
                    <a:pt x="12678537" y="0"/>
                  </a:lnTo>
                  <a:lnTo>
                    <a:pt x="12678537" y="6350"/>
                  </a:lnTo>
                  <a:lnTo>
                    <a:pt x="12678537" y="0"/>
                  </a:lnTo>
                  <a:cubicBezTo>
                    <a:pt x="12762738" y="0"/>
                    <a:pt x="12830937" y="67818"/>
                    <a:pt x="12830937" y="151638"/>
                  </a:cubicBezTo>
                  <a:lnTo>
                    <a:pt x="12824587" y="151638"/>
                  </a:lnTo>
                  <a:lnTo>
                    <a:pt x="12830937" y="151638"/>
                  </a:lnTo>
                  <a:lnTo>
                    <a:pt x="12830937" y="1880108"/>
                  </a:lnTo>
                  <a:lnTo>
                    <a:pt x="12824587" y="1880108"/>
                  </a:lnTo>
                  <a:lnTo>
                    <a:pt x="12830937" y="1880108"/>
                  </a:lnTo>
                  <a:cubicBezTo>
                    <a:pt x="12830937" y="1963928"/>
                    <a:pt x="12762611" y="2031746"/>
                    <a:pt x="12678537" y="2031746"/>
                  </a:cubicBezTo>
                  <a:lnTo>
                    <a:pt x="12678537" y="2025396"/>
                  </a:lnTo>
                  <a:lnTo>
                    <a:pt x="12678537" y="2031746"/>
                  </a:lnTo>
                  <a:lnTo>
                    <a:pt x="152400" y="2031746"/>
                  </a:lnTo>
                  <a:lnTo>
                    <a:pt x="152400" y="2025396"/>
                  </a:lnTo>
                  <a:lnTo>
                    <a:pt x="152400" y="2031746"/>
                  </a:lnTo>
                  <a:cubicBezTo>
                    <a:pt x="68199" y="2031746"/>
                    <a:pt x="0" y="1963928"/>
                    <a:pt x="0" y="1880108"/>
                  </a:cubicBezTo>
                  <a:lnTo>
                    <a:pt x="0" y="151638"/>
                  </a:lnTo>
                  <a:lnTo>
                    <a:pt x="6350" y="151638"/>
                  </a:lnTo>
                  <a:lnTo>
                    <a:pt x="0" y="151638"/>
                  </a:lnTo>
                  <a:moveTo>
                    <a:pt x="12700" y="151638"/>
                  </a:moveTo>
                  <a:lnTo>
                    <a:pt x="12700" y="1880108"/>
                  </a:lnTo>
                  <a:lnTo>
                    <a:pt x="6350" y="1880108"/>
                  </a:lnTo>
                  <a:lnTo>
                    <a:pt x="12700" y="1880108"/>
                  </a:lnTo>
                  <a:cubicBezTo>
                    <a:pt x="12700" y="1956816"/>
                    <a:pt x="75184" y="2019046"/>
                    <a:pt x="152400" y="2019046"/>
                  </a:cubicBezTo>
                  <a:lnTo>
                    <a:pt x="12678537" y="2019046"/>
                  </a:lnTo>
                  <a:cubicBezTo>
                    <a:pt x="12755753" y="2019046"/>
                    <a:pt x="12818237" y="1956816"/>
                    <a:pt x="12818237" y="1880108"/>
                  </a:cubicBezTo>
                  <a:lnTo>
                    <a:pt x="12818237" y="151638"/>
                  </a:lnTo>
                  <a:cubicBezTo>
                    <a:pt x="12818237" y="74930"/>
                    <a:pt x="12755753" y="12700"/>
                    <a:pt x="12678537" y="12700"/>
                  </a:cubicBezTo>
                  <a:lnTo>
                    <a:pt x="152400" y="12700"/>
                  </a:lnTo>
                  <a:lnTo>
                    <a:pt x="152400" y="6350"/>
                  </a:lnTo>
                  <a:lnTo>
                    <a:pt x="152400" y="12700"/>
                  </a:lnTo>
                  <a:cubicBezTo>
                    <a:pt x="75184" y="12700"/>
                    <a:pt x="12700" y="74930"/>
                    <a:pt x="12700" y="151638"/>
                  </a:cubicBezTo>
                  <a:close/>
                </a:path>
              </a:pathLst>
            </a:custGeom>
            <a:solidFill>
              <a:srgbClr val="C0C1D7"/>
            </a:solidFill>
          </p:spPr>
        </p:sp>
      </p:grpSp>
      <p:grpSp>
        <p:nvGrpSpPr>
          <p:cNvPr id="14" name="Group 14"/>
          <p:cNvGrpSpPr/>
          <p:nvPr/>
        </p:nvGrpSpPr>
        <p:grpSpPr>
          <a:xfrm>
            <a:off x="1177081" y="2389186"/>
            <a:ext cx="3463527" cy="886373"/>
            <a:chOff x="0" y="0"/>
            <a:chExt cx="4618037" cy="1181830"/>
          </a:xfrm>
        </p:grpSpPr>
        <p:sp>
          <p:nvSpPr>
            <p:cNvPr id="15" name="Freeform 15"/>
            <p:cNvSpPr/>
            <p:nvPr/>
          </p:nvSpPr>
          <p:spPr>
            <a:xfrm>
              <a:off x="0" y="0"/>
              <a:ext cx="4618037" cy="1181830"/>
            </a:xfrm>
            <a:custGeom>
              <a:avLst/>
              <a:gdLst/>
              <a:ahLst/>
              <a:cxnLst/>
              <a:rect l="l" t="t" r="r" b="b"/>
              <a:pathLst>
                <a:path w="4618037" h="1181830">
                  <a:moveTo>
                    <a:pt x="0" y="0"/>
                  </a:moveTo>
                  <a:lnTo>
                    <a:pt x="4618037" y="0"/>
                  </a:lnTo>
                  <a:lnTo>
                    <a:pt x="4618037" y="1181830"/>
                  </a:lnTo>
                  <a:lnTo>
                    <a:pt x="0" y="1181830"/>
                  </a:lnTo>
                  <a:close/>
                </a:path>
              </a:pathLst>
            </a:custGeom>
            <a:solidFill>
              <a:srgbClr val="000000">
                <a:alpha val="0"/>
              </a:srgbClr>
            </a:solidFill>
          </p:spPr>
        </p:sp>
        <p:sp>
          <p:nvSpPr>
            <p:cNvPr id="16" name="TextBox 16"/>
            <p:cNvSpPr txBox="1"/>
            <p:nvPr/>
          </p:nvSpPr>
          <p:spPr>
            <a:xfrm>
              <a:off x="0" y="-28575"/>
              <a:ext cx="4618037" cy="1210405"/>
            </a:xfrm>
            <a:prstGeom prst="rect">
              <a:avLst/>
            </a:prstGeom>
          </p:spPr>
          <p:txBody>
            <a:bodyPr lIns="0" tIns="0" rIns="0" bIns="0" rtlCol="0" anchor="t"/>
            <a:lstStyle/>
            <a:p>
              <a:pPr algn="l">
                <a:lnSpc>
                  <a:spcPts val="3187"/>
                </a:lnSpc>
              </a:pPr>
              <a:r>
                <a:rPr lang="en-US" sz="2499" spc="-76">
                  <a:solidFill>
                    <a:srgbClr val="272525"/>
                  </a:solidFill>
                  <a:latin typeface="Archivo Black"/>
                  <a:ea typeface="Archivo Black"/>
                  <a:cs typeface="Archivo Black"/>
                  <a:sym typeface="Archivo Black"/>
                </a:rPr>
                <a:t>User-Friendly Interface</a:t>
              </a:r>
            </a:p>
          </p:txBody>
        </p:sp>
      </p:grpSp>
      <p:grpSp>
        <p:nvGrpSpPr>
          <p:cNvPr id="17" name="Group 17"/>
          <p:cNvGrpSpPr/>
          <p:nvPr/>
        </p:nvGrpSpPr>
        <p:grpSpPr>
          <a:xfrm>
            <a:off x="1177081" y="3155900"/>
            <a:ext cx="9075836" cy="415230"/>
            <a:chOff x="0" y="0"/>
            <a:chExt cx="12101115" cy="553640"/>
          </a:xfrm>
        </p:grpSpPr>
        <p:sp>
          <p:nvSpPr>
            <p:cNvPr id="18" name="Freeform 18"/>
            <p:cNvSpPr/>
            <p:nvPr/>
          </p:nvSpPr>
          <p:spPr>
            <a:xfrm>
              <a:off x="0" y="0"/>
              <a:ext cx="12101115" cy="553640"/>
            </a:xfrm>
            <a:custGeom>
              <a:avLst/>
              <a:gdLst/>
              <a:ahLst/>
              <a:cxnLst/>
              <a:rect l="l" t="t" r="r" b="b"/>
              <a:pathLst>
                <a:path w="12101115" h="553640">
                  <a:moveTo>
                    <a:pt x="0" y="0"/>
                  </a:moveTo>
                  <a:lnTo>
                    <a:pt x="12101115" y="0"/>
                  </a:lnTo>
                  <a:lnTo>
                    <a:pt x="12101115" y="553640"/>
                  </a:lnTo>
                  <a:lnTo>
                    <a:pt x="0" y="553640"/>
                  </a:lnTo>
                  <a:close/>
                </a:path>
              </a:pathLst>
            </a:custGeom>
            <a:solidFill>
              <a:srgbClr val="000000">
                <a:alpha val="0"/>
              </a:srgbClr>
            </a:solidFill>
          </p:spPr>
        </p:sp>
        <p:sp>
          <p:nvSpPr>
            <p:cNvPr id="19" name="TextBox 19"/>
            <p:cNvSpPr txBox="1"/>
            <p:nvPr/>
          </p:nvSpPr>
          <p:spPr>
            <a:xfrm>
              <a:off x="0" y="-85725"/>
              <a:ext cx="12101115" cy="639365"/>
            </a:xfrm>
            <a:prstGeom prst="rect">
              <a:avLst/>
            </a:prstGeom>
          </p:spPr>
          <p:txBody>
            <a:bodyPr lIns="0" tIns="0" rIns="0" bIns="0" rtlCol="0" anchor="t"/>
            <a:lstStyle/>
            <a:p>
              <a:pPr algn="l">
                <a:lnSpc>
                  <a:spcPts val="3250"/>
                </a:lnSpc>
              </a:pPr>
              <a:r>
                <a:rPr lang="en-US" sz="2000" spc="-41">
                  <a:solidFill>
                    <a:srgbClr val="272525"/>
                  </a:solidFill>
                  <a:latin typeface="Inter"/>
                  <a:ea typeface="Inter"/>
                  <a:cs typeface="Inter"/>
                  <a:sym typeface="Inter"/>
                </a:rPr>
                <a:t>Intuitive design for easy navigation and access to essential features.</a:t>
              </a:r>
            </a:p>
          </p:txBody>
        </p:sp>
      </p:grpSp>
      <p:grpSp>
        <p:nvGrpSpPr>
          <p:cNvPr id="20" name="Group 20"/>
          <p:cNvGrpSpPr/>
          <p:nvPr/>
        </p:nvGrpSpPr>
        <p:grpSpPr>
          <a:xfrm>
            <a:off x="903386" y="4094709"/>
            <a:ext cx="9623226" cy="1523851"/>
            <a:chOff x="0" y="0"/>
            <a:chExt cx="12830968" cy="2031802"/>
          </a:xfrm>
        </p:grpSpPr>
        <p:sp>
          <p:nvSpPr>
            <p:cNvPr id="21" name="Freeform 21"/>
            <p:cNvSpPr/>
            <p:nvPr/>
          </p:nvSpPr>
          <p:spPr>
            <a:xfrm>
              <a:off x="6350" y="6350"/>
              <a:ext cx="12818237" cy="2019046"/>
            </a:xfrm>
            <a:custGeom>
              <a:avLst/>
              <a:gdLst/>
              <a:ahLst/>
              <a:cxnLst/>
              <a:rect l="l" t="t" r="r" b="b"/>
              <a:pathLst>
                <a:path w="12818237" h="2019046">
                  <a:moveTo>
                    <a:pt x="0" y="145288"/>
                  </a:moveTo>
                  <a:cubicBezTo>
                    <a:pt x="0" y="65024"/>
                    <a:pt x="65405" y="0"/>
                    <a:pt x="146050" y="0"/>
                  </a:cubicBezTo>
                  <a:lnTo>
                    <a:pt x="12672187" y="0"/>
                  </a:lnTo>
                  <a:cubicBezTo>
                    <a:pt x="12752832" y="0"/>
                    <a:pt x="12818237" y="65024"/>
                    <a:pt x="12818237" y="145288"/>
                  </a:cubicBezTo>
                  <a:lnTo>
                    <a:pt x="12818237" y="1873758"/>
                  </a:lnTo>
                  <a:cubicBezTo>
                    <a:pt x="12818237" y="1954022"/>
                    <a:pt x="12752832" y="2019046"/>
                    <a:pt x="12672187" y="2019046"/>
                  </a:cubicBezTo>
                  <a:lnTo>
                    <a:pt x="146050" y="2019046"/>
                  </a:lnTo>
                  <a:cubicBezTo>
                    <a:pt x="65405" y="2019046"/>
                    <a:pt x="0" y="1954022"/>
                    <a:pt x="0" y="1873758"/>
                  </a:cubicBezTo>
                  <a:close/>
                </a:path>
              </a:pathLst>
            </a:custGeom>
            <a:solidFill>
              <a:srgbClr val="DADBF1"/>
            </a:solidFill>
          </p:spPr>
        </p:sp>
        <p:sp>
          <p:nvSpPr>
            <p:cNvPr id="22" name="Freeform 22"/>
            <p:cNvSpPr/>
            <p:nvPr/>
          </p:nvSpPr>
          <p:spPr>
            <a:xfrm>
              <a:off x="0" y="0"/>
              <a:ext cx="12830937" cy="2031746"/>
            </a:xfrm>
            <a:custGeom>
              <a:avLst/>
              <a:gdLst/>
              <a:ahLst/>
              <a:cxnLst/>
              <a:rect l="l" t="t" r="r" b="b"/>
              <a:pathLst>
                <a:path w="12830937" h="2031746">
                  <a:moveTo>
                    <a:pt x="0" y="151638"/>
                  </a:moveTo>
                  <a:cubicBezTo>
                    <a:pt x="0" y="67818"/>
                    <a:pt x="68326" y="0"/>
                    <a:pt x="152400" y="0"/>
                  </a:cubicBezTo>
                  <a:lnTo>
                    <a:pt x="12678537" y="0"/>
                  </a:lnTo>
                  <a:lnTo>
                    <a:pt x="12678537" y="6350"/>
                  </a:lnTo>
                  <a:lnTo>
                    <a:pt x="12678537" y="0"/>
                  </a:lnTo>
                  <a:cubicBezTo>
                    <a:pt x="12762738" y="0"/>
                    <a:pt x="12830937" y="67818"/>
                    <a:pt x="12830937" y="151638"/>
                  </a:cubicBezTo>
                  <a:lnTo>
                    <a:pt x="12824587" y="151638"/>
                  </a:lnTo>
                  <a:lnTo>
                    <a:pt x="12830937" y="151638"/>
                  </a:lnTo>
                  <a:lnTo>
                    <a:pt x="12830937" y="1880108"/>
                  </a:lnTo>
                  <a:lnTo>
                    <a:pt x="12824587" y="1880108"/>
                  </a:lnTo>
                  <a:lnTo>
                    <a:pt x="12830937" y="1880108"/>
                  </a:lnTo>
                  <a:cubicBezTo>
                    <a:pt x="12830937" y="1963928"/>
                    <a:pt x="12762611" y="2031746"/>
                    <a:pt x="12678537" y="2031746"/>
                  </a:cubicBezTo>
                  <a:lnTo>
                    <a:pt x="12678537" y="2025396"/>
                  </a:lnTo>
                  <a:lnTo>
                    <a:pt x="12678537" y="2031746"/>
                  </a:lnTo>
                  <a:lnTo>
                    <a:pt x="152400" y="2031746"/>
                  </a:lnTo>
                  <a:lnTo>
                    <a:pt x="152400" y="2025396"/>
                  </a:lnTo>
                  <a:lnTo>
                    <a:pt x="152400" y="2031746"/>
                  </a:lnTo>
                  <a:cubicBezTo>
                    <a:pt x="68199" y="2031746"/>
                    <a:pt x="0" y="1963928"/>
                    <a:pt x="0" y="1880108"/>
                  </a:cubicBezTo>
                  <a:lnTo>
                    <a:pt x="0" y="151638"/>
                  </a:lnTo>
                  <a:lnTo>
                    <a:pt x="6350" y="151638"/>
                  </a:lnTo>
                  <a:lnTo>
                    <a:pt x="0" y="151638"/>
                  </a:lnTo>
                  <a:moveTo>
                    <a:pt x="12700" y="151638"/>
                  </a:moveTo>
                  <a:lnTo>
                    <a:pt x="12700" y="1880108"/>
                  </a:lnTo>
                  <a:lnTo>
                    <a:pt x="6350" y="1880108"/>
                  </a:lnTo>
                  <a:lnTo>
                    <a:pt x="12700" y="1880108"/>
                  </a:lnTo>
                  <a:cubicBezTo>
                    <a:pt x="12700" y="1956816"/>
                    <a:pt x="75184" y="2019046"/>
                    <a:pt x="152400" y="2019046"/>
                  </a:cubicBezTo>
                  <a:lnTo>
                    <a:pt x="12678537" y="2019046"/>
                  </a:lnTo>
                  <a:cubicBezTo>
                    <a:pt x="12755753" y="2019046"/>
                    <a:pt x="12818237" y="1956816"/>
                    <a:pt x="12818237" y="1880108"/>
                  </a:cubicBezTo>
                  <a:lnTo>
                    <a:pt x="12818237" y="151638"/>
                  </a:lnTo>
                  <a:cubicBezTo>
                    <a:pt x="12818237" y="74930"/>
                    <a:pt x="12755753" y="12700"/>
                    <a:pt x="12678537" y="12700"/>
                  </a:cubicBezTo>
                  <a:lnTo>
                    <a:pt x="152400" y="12700"/>
                  </a:lnTo>
                  <a:lnTo>
                    <a:pt x="152400" y="6350"/>
                  </a:lnTo>
                  <a:lnTo>
                    <a:pt x="152400" y="12700"/>
                  </a:lnTo>
                  <a:cubicBezTo>
                    <a:pt x="75184" y="12700"/>
                    <a:pt x="12700" y="74930"/>
                    <a:pt x="12700" y="151638"/>
                  </a:cubicBezTo>
                  <a:close/>
                </a:path>
              </a:pathLst>
            </a:custGeom>
            <a:solidFill>
              <a:srgbClr val="C0C1D7"/>
            </a:solidFill>
          </p:spPr>
        </p:sp>
      </p:grpSp>
      <p:grpSp>
        <p:nvGrpSpPr>
          <p:cNvPr id="23" name="Group 23"/>
          <p:cNvGrpSpPr/>
          <p:nvPr/>
        </p:nvGrpSpPr>
        <p:grpSpPr>
          <a:xfrm>
            <a:off x="1177081" y="4222301"/>
            <a:ext cx="3320802" cy="886373"/>
            <a:chOff x="0" y="0"/>
            <a:chExt cx="4427737" cy="1181830"/>
          </a:xfrm>
        </p:grpSpPr>
        <p:sp>
          <p:nvSpPr>
            <p:cNvPr id="24" name="Freeform 24"/>
            <p:cNvSpPr/>
            <p:nvPr/>
          </p:nvSpPr>
          <p:spPr>
            <a:xfrm>
              <a:off x="0" y="0"/>
              <a:ext cx="4427737" cy="1181830"/>
            </a:xfrm>
            <a:custGeom>
              <a:avLst/>
              <a:gdLst/>
              <a:ahLst/>
              <a:cxnLst/>
              <a:rect l="l" t="t" r="r" b="b"/>
              <a:pathLst>
                <a:path w="4427737" h="1181830">
                  <a:moveTo>
                    <a:pt x="0" y="0"/>
                  </a:moveTo>
                  <a:lnTo>
                    <a:pt x="4427737" y="0"/>
                  </a:lnTo>
                  <a:lnTo>
                    <a:pt x="4427737" y="1181830"/>
                  </a:lnTo>
                  <a:lnTo>
                    <a:pt x="0" y="1181830"/>
                  </a:lnTo>
                  <a:close/>
                </a:path>
              </a:pathLst>
            </a:custGeom>
            <a:solidFill>
              <a:srgbClr val="000000">
                <a:alpha val="0"/>
              </a:srgbClr>
            </a:solidFill>
          </p:spPr>
        </p:sp>
        <p:sp>
          <p:nvSpPr>
            <p:cNvPr id="25" name="TextBox 25"/>
            <p:cNvSpPr txBox="1"/>
            <p:nvPr/>
          </p:nvSpPr>
          <p:spPr>
            <a:xfrm>
              <a:off x="0" y="-28575"/>
              <a:ext cx="4427737" cy="1210405"/>
            </a:xfrm>
            <a:prstGeom prst="rect">
              <a:avLst/>
            </a:prstGeom>
          </p:spPr>
          <p:txBody>
            <a:bodyPr lIns="0" tIns="0" rIns="0" bIns="0" rtlCol="0" anchor="t"/>
            <a:lstStyle/>
            <a:p>
              <a:pPr algn="l">
                <a:lnSpc>
                  <a:spcPts val="3187"/>
                </a:lnSpc>
              </a:pPr>
              <a:r>
                <a:rPr lang="en-US" sz="2499" spc="-76">
                  <a:solidFill>
                    <a:srgbClr val="272525"/>
                  </a:solidFill>
                  <a:latin typeface="Archivo Black"/>
                  <a:ea typeface="Archivo Black"/>
                  <a:cs typeface="Archivo Black"/>
                  <a:sym typeface="Archivo Black"/>
                </a:rPr>
                <a:t>Member Management</a:t>
              </a:r>
            </a:p>
          </p:txBody>
        </p:sp>
      </p:grpSp>
      <p:grpSp>
        <p:nvGrpSpPr>
          <p:cNvPr id="26" name="Group 26"/>
          <p:cNvGrpSpPr/>
          <p:nvPr/>
        </p:nvGrpSpPr>
        <p:grpSpPr>
          <a:xfrm>
            <a:off x="1177081" y="4929634"/>
            <a:ext cx="9075836" cy="415230"/>
            <a:chOff x="0" y="0"/>
            <a:chExt cx="12101115" cy="553640"/>
          </a:xfrm>
        </p:grpSpPr>
        <p:sp>
          <p:nvSpPr>
            <p:cNvPr id="27" name="Freeform 27"/>
            <p:cNvSpPr/>
            <p:nvPr/>
          </p:nvSpPr>
          <p:spPr>
            <a:xfrm>
              <a:off x="0" y="0"/>
              <a:ext cx="12101115" cy="553640"/>
            </a:xfrm>
            <a:custGeom>
              <a:avLst/>
              <a:gdLst/>
              <a:ahLst/>
              <a:cxnLst/>
              <a:rect l="l" t="t" r="r" b="b"/>
              <a:pathLst>
                <a:path w="12101115" h="553640">
                  <a:moveTo>
                    <a:pt x="0" y="0"/>
                  </a:moveTo>
                  <a:lnTo>
                    <a:pt x="12101115" y="0"/>
                  </a:lnTo>
                  <a:lnTo>
                    <a:pt x="12101115" y="553640"/>
                  </a:lnTo>
                  <a:lnTo>
                    <a:pt x="0" y="553640"/>
                  </a:lnTo>
                  <a:close/>
                </a:path>
              </a:pathLst>
            </a:custGeom>
            <a:solidFill>
              <a:srgbClr val="000000">
                <a:alpha val="0"/>
              </a:srgbClr>
            </a:solidFill>
          </p:spPr>
        </p:sp>
        <p:sp>
          <p:nvSpPr>
            <p:cNvPr id="28" name="TextBox 28"/>
            <p:cNvSpPr txBox="1"/>
            <p:nvPr/>
          </p:nvSpPr>
          <p:spPr>
            <a:xfrm>
              <a:off x="0" y="-85725"/>
              <a:ext cx="12101115" cy="639365"/>
            </a:xfrm>
            <a:prstGeom prst="rect">
              <a:avLst/>
            </a:prstGeom>
          </p:spPr>
          <p:txBody>
            <a:bodyPr lIns="0" tIns="0" rIns="0" bIns="0" rtlCol="0" anchor="t"/>
            <a:lstStyle/>
            <a:p>
              <a:pPr algn="l">
                <a:lnSpc>
                  <a:spcPts val="3250"/>
                </a:lnSpc>
              </a:pPr>
              <a:r>
                <a:rPr lang="en-US" sz="2000" spc="-41">
                  <a:solidFill>
                    <a:srgbClr val="272525"/>
                  </a:solidFill>
                  <a:latin typeface="Inter"/>
                  <a:ea typeface="Inter"/>
                  <a:cs typeface="Inter"/>
                  <a:sym typeface="Inter"/>
                </a:rPr>
                <a:t>Track member information, memberships, and payments.</a:t>
              </a:r>
            </a:p>
          </p:txBody>
        </p:sp>
      </p:grpSp>
      <p:grpSp>
        <p:nvGrpSpPr>
          <p:cNvPr id="29" name="Group 29"/>
          <p:cNvGrpSpPr/>
          <p:nvPr/>
        </p:nvGrpSpPr>
        <p:grpSpPr>
          <a:xfrm>
            <a:off x="903386" y="5868441"/>
            <a:ext cx="9623226" cy="1523851"/>
            <a:chOff x="0" y="0"/>
            <a:chExt cx="12830968" cy="2031802"/>
          </a:xfrm>
        </p:grpSpPr>
        <p:sp>
          <p:nvSpPr>
            <p:cNvPr id="30" name="Freeform 30"/>
            <p:cNvSpPr/>
            <p:nvPr/>
          </p:nvSpPr>
          <p:spPr>
            <a:xfrm>
              <a:off x="6350" y="6350"/>
              <a:ext cx="12818237" cy="2019046"/>
            </a:xfrm>
            <a:custGeom>
              <a:avLst/>
              <a:gdLst/>
              <a:ahLst/>
              <a:cxnLst/>
              <a:rect l="l" t="t" r="r" b="b"/>
              <a:pathLst>
                <a:path w="12818237" h="2019046">
                  <a:moveTo>
                    <a:pt x="0" y="145288"/>
                  </a:moveTo>
                  <a:cubicBezTo>
                    <a:pt x="0" y="65024"/>
                    <a:pt x="65405" y="0"/>
                    <a:pt x="146050" y="0"/>
                  </a:cubicBezTo>
                  <a:lnTo>
                    <a:pt x="12672187" y="0"/>
                  </a:lnTo>
                  <a:cubicBezTo>
                    <a:pt x="12752832" y="0"/>
                    <a:pt x="12818237" y="65024"/>
                    <a:pt x="12818237" y="145288"/>
                  </a:cubicBezTo>
                  <a:lnTo>
                    <a:pt x="12818237" y="1873758"/>
                  </a:lnTo>
                  <a:cubicBezTo>
                    <a:pt x="12818237" y="1954022"/>
                    <a:pt x="12752832" y="2019046"/>
                    <a:pt x="12672187" y="2019046"/>
                  </a:cubicBezTo>
                  <a:lnTo>
                    <a:pt x="146050" y="2019046"/>
                  </a:lnTo>
                  <a:cubicBezTo>
                    <a:pt x="65405" y="2019046"/>
                    <a:pt x="0" y="1954022"/>
                    <a:pt x="0" y="1873758"/>
                  </a:cubicBezTo>
                  <a:close/>
                </a:path>
              </a:pathLst>
            </a:custGeom>
            <a:solidFill>
              <a:srgbClr val="DADBF1"/>
            </a:solidFill>
          </p:spPr>
        </p:sp>
        <p:sp>
          <p:nvSpPr>
            <p:cNvPr id="31" name="Freeform 31"/>
            <p:cNvSpPr/>
            <p:nvPr/>
          </p:nvSpPr>
          <p:spPr>
            <a:xfrm>
              <a:off x="0" y="0"/>
              <a:ext cx="12830937" cy="2031746"/>
            </a:xfrm>
            <a:custGeom>
              <a:avLst/>
              <a:gdLst/>
              <a:ahLst/>
              <a:cxnLst/>
              <a:rect l="l" t="t" r="r" b="b"/>
              <a:pathLst>
                <a:path w="12830937" h="2031746">
                  <a:moveTo>
                    <a:pt x="0" y="151638"/>
                  </a:moveTo>
                  <a:cubicBezTo>
                    <a:pt x="0" y="67818"/>
                    <a:pt x="68326" y="0"/>
                    <a:pt x="152400" y="0"/>
                  </a:cubicBezTo>
                  <a:lnTo>
                    <a:pt x="12678537" y="0"/>
                  </a:lnTo>
                  <a:lnTo>
                    <a:pt x="12678537" y="6350"/>
                  </a:lnTo>
                  <a:lnTo>
                    <a:pt x="12678537" y="0"/>
                  </a:lnTo>
                  <a:cubicBezTo>
                    <a:pt x="12762738" y="0"/>
                    <a:pt x="12830937" y="67818"/>
                    <a:pt x="12830937" y="151638"/>
                  </a:cubicBezTo>
                  <a:lnTo>
                    <a:pt x="12824587" y="151638"/>
                  </a:lnTo>
                  <a:lnTo>
                    <a:pt x="12830937" y="151638"/>
                  </a:lnTo>
                  <a:lnTo>
                    <a:pt x="12830937" y="1880108"/>
                  </a:lnTo>
                  <a:lnTo>
                    <a:pt x="12824587" y="1880108"/>
                  </a:lnTo>
                  <a:lnTo>
                    <a:pt x="12830937" y="1880108"/>
                  </a:lnTo>
                  <a:cubicBezTo>
                    <a:pt x="12830937" y="1963928"/>
                    <a:pt x="12762611" y="2031746"/>
                    <a:pt x="12678537" y="2031746"/>
                  </a:cubicBezTo>
                  <a:lnTo>
                    <a:pt x="12678537" y="2025396"/>
                  </a:lnTo>
                  <a:lnTo>
                    <a:pt x="12678537" y="2031746"/>
                  </a:lnTo>
                  <a:lnTo>
                    <a:pt x="152400" y="2031746"/>
                  </a:lnTo>
                  <a:lnTo>
                    <a:pt x="152400" y="2025396"/>
                  </a:lnTo>
                  <a:lnTo>
                    <a:pt x="152400" y="2031746"/>
                  </a:lnTo>
                  <a:cubicBezTo>
                    <a:pt x="68199" y="2031746"/>
                    <a:pt x="0" y="1963928"/>
                    <a:pt x="0" y="1880108"/>
                  </a:cubicBezTo>
                  <a:lnTo>
                    <a:pt x="0" y="151638"/>
                  </a:lnTo>
                  <a:lnTo>
                    <a:pt x="6350" y="151638"/>
                  </a:lnTo>
                  <a:lnTo>
                    <a:pt x="0" y="151638"/>
                  </a:lnTo>
                  <a:moveTo>
                    <a:pt x="12700" y="151638"/>
                  </a:moveTo>
                  <a:lnTo>
                    <a:pt x="12700" y="1880108"/>
                  </a:lnTo>
                  <a:lnTo>
                    <a:pt x="6350" y="1880108"/>
                  </a:lnTo>
                  <a:lnTo>
                    <a:pt x="12700" y="1880108"/>
                  </a:lnTo>
                  <a:cubicBezTo>
                    <a:pt x="12700" y="1956816"/>
                    <a:pt x="75184" y="2019046"/>
                    <a:pt x="152400" y="2019046"/>
                  </a:cubicBezTo>
                  <a:lnTo>
                    <a:pt x="12678537" y="2019046"/>
                  </a:lnTo>
                  <a:cubicBezTo>
                    <a:pt x="12755753" y="2019046"/>
                    <a:pt x="12818237" y="1956816"/>
                    <a:pt x="12818237" y="1880108"/>
                  </a:cubicBezTo>
                  <a:lnTo>
                    <a:pt x="12818237" y="151638"/>
                  </a:lnTo>
                  <a:cubicBezTo>
                    <a:pt x="12818237" y="74930"/>
                    <a:pt x="12755753" y="12700"/>
                    <a:pt x="12678537" y="12700"/>
                  </a:cubicBezTo>
                  <a:lnTo>
                    <a:pt x="152400" y="12700"/>
                  </a:lnTo>
                  <a:lnTo>
                    <a:pt x="152400" y="6350"/>
                  </a:lnTo>
                  <a:lnTo>
                    <a:pt x="152400" y="12700"/>
                  </a:lnTo>
                  <a:cubicBezTo>
                    <a:pt x="75184" y="12700"/>
                    <a:pt x="12700" y="74930"/>
                    <a:pt x="12700" y="151638"/>
                  </a:cubicBezTo>
                  <a:close/>
                </a:path>
              </a:pathLst>
            </a:custGeom>
            <a:solidFill>
              <a:srgbClr val="C0C1D7"/>
            </a:solidFill>
          </p:spPr>
        </p:sp>
      </p:grpSp>
      <p:grpSp>
        <p:nvGrpSpPr>
          <p:cNvPr id="32" name="Group 32"/>
          <p:cNvGrpSpPr/>
          <p:nvPr/>
        </p:nvGrpSpPr>
        <p:grpSpPr>
          <a:xfrm>
            <a:off x="1177081" y="5951935"/>
            <a:ext cx="3616375" cy="886373"/>
            <a:chOff x="0" y="0"/>
            <a:chExt cx="4821833" cy="1181830"/>
          </a:xfrm>
        </p:grpSpPr>
        <p:sp>
          <p:nvSpPr>
            <p:cNvPr id="33" name="Freeform 33"/>
            <p:cNvSpPr/>
            <p:nvPr/>
          </p:nvSpPr>
          <p:spPr>
            <a:xfrm>
              <a:off x="0" y="0"/>
              <a:ext cx="4821833" cy="1181830"/>
            </a:xfrm>
            <a:custGeom>
              <a:avLst/>
              <a:gdLst/>
              <a:ahLst/>
              <a:cxnLst/>
              <a:rect l="l" t="t" r="r" b="b"/>
              <a:pathLst>
                <a:path w="4821833" h="1181830">
                  <a:moveTo>
                    <a:pt x="0" y="0"/>
                  </a:moveTo>
                  <a:lnTo>
                    <a:pt x="4821833" y="0"/>
                  </a:lnTo>
                  <a:lnTo>
                    <a:pt x="4821833" y="1181830"/>
                  </a:lnTo>
                  <a:lnTo>
                    <a:pt x="0" y="1181830"/>
                  </a:lnTo>
                  <a:close/>
                </a:path>
              </a:pathLst>
            </a:custGeom>
            <a:solidFill>
              <a:srgbClr val="000000">
                <a:alpha val="0"/>
              </a:srgbClr>
            </a:solidFill>
          </p:spPr>
        </p:sp>
        <p:sp>
          <p:nvSpPr>
            <p:cNvPr id="34" name="TextBox 34"/>
            <p:cNvSpPr txBox="1"/>
            <p:nvPr/>
          </p:nvSpPr>
          <p:spPr>
            <a:xfrm>
              <a:off x="0" y="-28575"/>
              <a:ext cx="4821833" cy="1210405"/>
            </a:xfrm>
            <a:prstGeom prst="rect">
              <a:avLst/>
            </a:prstGeom>
          </p:spPr>
          <p:txBody>
            <a:bodyPr lIns="0" tIns="0" rIns="0" bIns="0" rtlCol="0" anchor="t"/>
            <a:lstStyle/>
            <a:p>
              <a:pPr algn="l">
                <a:lnSpc>
                  <a:spcPts val="3187"/>
                </a:lnSpc>
              </a:pPr>
              <a:r>
                <a:rPr lang="en-US" sz="2499" spc="-76">
                  <a:solidFill>
                    <a:srgbClr val="272525"/>
                  </a:solidFill>
                  <a:latin typeface="Archivo Black"/>
                  <a:ea typeface="Archivo Black"/>
                  <a:cs typeface="Archivo Black"/>
                  <a:sym typeface="Archivo Black"/>
                </a:rPr>
                <a:t>Scheduling and Booking</a:t>
              </a:r>
            </a:p>
          </p:txBody>
        </p:sp>
      </p:grpSp>
      <p:grpSp>
        <p:nvGrpSpPr>
          <p:cNvPr id="35" name="Group 35"/>
          <p:cNvGrpSpPr/>
          <p:nvPr/>
        </p:nvGrpSpPr>
        <p:grpSpPr>
          <a:xfrm>
            <a:off x="1177081" y="6703367"/>
            <a:ext cx="9075836" cy="415230"/>
            <a:chOff x="0" y="0"/>
            <a:chExt cx="12101115" cy="553640"/>
          </a:xfrm>
        </p:grpSpPr>
        <p:sp>
          <p:nvSpPr>
            <p:cNvPr id="36" name="Freeform 36"/>
            <p:cNvSpPr/>
            <p:nvPr/>
          </p:nvSpPr>
          <p:spPr>
            <a:xfrm>
              <a:off x="0" y="0"/>
              <a:ext cx="12101115" cy="553640"/>
            </a:xfrm>
            <a:custGeom>
              <a:avLst/>
              <a:gdLst/>
              <a:ahLst/>
              <a:cxnLst/>
              <a:rect l="l" t="t" r="r" b="b"/>
              <a:pathLst>
                <a:path w="12101115" h="553640">
                  <a:moveTo>
                    <a:pt x="0" y="0"/>
                  </a:moveTo>
                  <a:lnTo>
                    <a:pt x="12101115" y="0"/>
                  </a:lnTo>
                  <a:lnTo>
                    <a:pt x="12101115" y="553640"/>
                  </a:lnTo>
                  <a:lnTo>
                    <a:pt x="0" y="553640"/>
                  </a:lnTo>
                  <a:close/>
                </a:path>
              </a:pathLst>
            </a:custGeom>
            <a:solidFill>
              <a:srgbClr val="000000">
                <a:alpha val="0"/>
              </a:srgbClr>
            </a:solidFill>
          </p:spPr>
        </p:sp>
        <p:sp>
          <p:nvSpPr>
            <p:cNvPr id="37" name="TextBox 37"/>
            <p:cNvSpPr txBox="1"/>
            <p:nvPr/>
          </p:nvSpPr>
          <p:spPr>
            <a:xfrm>
              <a:off x="0" y="-85725"/>
              <a:ext cx="12101115" cy="639365"/>
            </a:xfrm>
            <a:prstGeom prst="rect">
              <a:avLst/>
            </a:prstGeom>
          </p:spPr>
          <p:txBody>
            <a:bodyPr lIns="0" tIns="0" rIns="0" bIns="0" rtlCol="0" anchor="t"/>
            <a:lstStyle/>
            <a:p>
              <a:pPr algn="l">
                <a:lnSpc>
                  <a:spcPts val="3250"/>
                </a:lnSpc>
              </a:pPr>
              <a:r>
                <a:rPr lang="en-US" sz="2000" spc="-41">
                  <a:solidFill>
                    <a:srgbClr val="272525"/>
                  </a:solidFill>
                  <a:latin typeface="Inter"/>
                  <a:ea typeface="Inter"/>
                  <a:cs typeface="Inter"/>
                  <a:sym typeface="Inter"/>
                </a:rPr>
                <a:t>Manage class schedules, appointments, and equipment reservations.</a:t>
              </a:r>
            </a:p>
          </p:txBody>
        </p:sp>
      </p:grpSp>
      <p:grpSp>
        <p:nvGrpSpPr>
          <p:cNvPr id="38" name="Group 38"/>
          <p:cNvGrpSpPr/>
          <p:nvPr/>
        </p:nvGrpSpPr>
        <p:grpSpPr>
          <a:xfrm>
            <a:off x="903386" y="7642175"/>
            <a:ext cx="9623226" cy="1523851"/>
            <a:chOff x="0" y="0"/>
            <a:chExt cx="12830968" cy="2031802"/>
          </a:xfrm>
        </p:grpSpPr>
        <p:sp>
          <p:nvSpPr>
            <p:cNvPr id="39" name="Freeform 39"/>
            <p:cNvSpPr/>
            <p:nvPr/>
          </p:nvSpPr>
          <p:spPr>
            <a:xfrm>
              <a:off x="6350" y="6350"/>
              <a:ext cx="12818237" cy="2019046"/>
            </a:xfrm>
            <a:custGeom>
              <a:avLst/>
              <a:gdLst/>
              <a:ahLst/>
              <a:cxnLst/>
              <a:rect l="l" t="t" r="r" b="b"/>
              <a:pathLst>
                <a:path w="12818237" h="2019046">
                  <a:moveTo>
                    <a:pt x="0" y="145288"/>
                  </a:moveTo>
                  <a:cubicBezTo>
                    <a:pt x="0" y="65024"/>
                    <a:pt x="65405" y="0"/>
                    <a:pt x="146050" y="0"/>
                  </a:cubicBezTo>
                  <a:lnTo>
                    <a:pt x="12672187" y="0"/>
                  </a:lnTo>
                  <a:cubicBezTo>
                    <a:pt x="12752832" y="0"/>
                    <a:pt x="12818237" y="65024"/>
                    <a:pt x="12818237" y="145288"/>
                  </a:cubicBezTo>
                  <a:lnTo>
                    <a:pt x="12818237" y="1873758"/>
                  </a:lnTo>
                  <a:cubicBezTo>
                    <a:pt x="12818237" y="1954022"/>
                    <a:pt x="12752832" y="2019046"/>
                    <a:pt x="12672187" y="2019046"/>
                  </a:cubicBezTo>
                  <a:lnTo>
                    <a:pt x="146050" y="2019046"/>
                  </a:lnTo>
                  <a:cubicBezTo>
                    <a:pt x="65405" y="2019046"/>
                    <a:pt x="0" y="1954022"/>
                    <a:pt x="0" y="1873758"/>
                  </a:cubicBezTo>
                  <a:close/>
                </a:path>
              </a:pathLst>
            </a:custGeom>
            <a:solidFill>
              <a:srgbClr val="DADBF1"/>
            </a:solidFill>
          </p:spPr>
        </p:sp>
        <p:sp>
          <p:nvSpPr>
            <p:cNvPr id="40" name="Freeform 40"/>
            <p:cNvSpPr/>
            <p:nvPr/>
          </p:nvSpPr>
          <p:spPr>
            <a:xfrm>
              <a:off x="0" y="0"/>
              <a:ext cx="12830937" cy="2031746"/>
            </a:xfrm>
            <a:custGeom>
              <a:avLst/>
              <a:gdLst/>
              <a:ahLst/>
              <a:cxnLst/>
              <a:rect l="l" t="t" r="r" b="b"/>
              <a:pathLst>
                <a:path w="12830937" h="2031746">
                  <a:moveTo>
                    <a:pt x="0" y="151638"/>
                  </a:moveTo>
                  <a:cubicBezTo>
                    <a:pt x="0" y="67818"/>
                    <a:pt x="68326" y="0"/>
                    <a:pt x="152400" y="0"/>
                  </a:cubicBezTo>
                  <a:lnTo>
                    <a:pt x="12678537" y="0"/>
                  </a:lnTo>
                  <a:lnTo>
                    <a:pt x="12678537" y="6350"/>
                  </a:lnTo>
                  <a:lnTo>
                    <a:pt x="12678537" y="0"/>
                  </a:lnTo>
                  <a:cubicBezTo>
                    <a:pt x="12762738" y="0"/>
                    <a:pt x="12830937" y="67818"/>
                    <a:pt x="12830937" y="151638"/>
                  </a:cubicBezTo>
                  <a:lnTo>
                    <a:pt x="12824587" y="151638"/>
                  </a:lnTo>
                  <a:lnTo>
                    <a:pt x="12830937" y="151638"/>
                  </a:lnTo>
                  <a:lnTo>
                    <a:pt x="12830937" y="1880108"/>
                  </a:lnTo>
                  <a:lnTo>
                    <a:pt x="12824587" y="1880108"/>
                  </a:lnTo>
                  <a:lnTo>
                    <a:pt x="12830937" y="1880108"/>
                  </a:lnTo>
                  <a:cubicBezTo>
                    <a:pt x="12830937" y="1963928"/>
                    <a:pt x="12762611" y="2031746"/>
                    <a:pt x="12678537" y="2031746"/>
                  </a:cubicBezTo>
                  <a:lnTo>
                    <a:pt x="12678537" y="2025396"/>
                  </a:lnTo>
                  <a:lnTo>
                    <a:pt x="12678537" y="2031746"/>
                  </a:lnTo>
                  <a:lnTo>
                    <a:pt x="152400" y="2031746"/>
                  </a:lnTo>
                  <a:lnTo>
                    <a:pt x="152400" y="2025396"/>
                  </a:lnTo>
                  <a:lnTo>
                    <a:pt x="152400" y="2031746"/>
                  </a:lnTo>
                  <a:cubicBezTo>
                    <a:pt x="68199" y="2031746"/>
                    <a:pt x="0" y="1963928"/>
                    <a:pt x="0" y="1880108"/>
                  </a:cubicBezTo>
                  <a:lnTo>
                    <a:pt x="0" y="151638"/>
                  </a:lnTo>
                  <a:lnTo>
                    <a:pt x="6350" y="151638"/>
                  </a:lnTo>
                  <a:lnTo>
                    <a:pt x="0" y="151638"/>
                  </a:lnTo>
                  <a:moveTo>
                    <a:pt x="12700" y="151638"/>
                  </a:moveTo>
                  <a:lnTo>
                    <a:pt x="12700" y="1880108"/>
                  </a:lnTo>
                  <a:lnTo>
                    <a:pt x="6350" y="1880108"/>
                  </a:lnTo>
                  <a:lnTo>
                    <a:pt x="12700" y="1880108"/>
                  </a:lnTo>
                  <a:cubicBezTo>
                    <a:pt x="12700" y="1956816"/>
                    <a:pt x="75184" y="2019046"/>
                    <a:pt x="152400" y="2019046"/>
                  </a:cubicBezTo>
                  <a:lnTo>
                    <a:pt x="12678537" y="2019046"/>
                  </a:lnTo>
                  <a:cubicBezTo>
                    <a:pt x="12755753" y="2019046"/>
                    <a:pt x="12818237" y="1956816"/>
                    <a:pt x="12818237" y="1880108"/>
                  </a:cubicBezTo>
                  <a:lnTo>
                    <a:pt x="12818237" y="151638"/>
                  </a:lnTo>
                  <a:cubicBezTo>
                    <a:pt x="12818237" y="74930"/>
                    <a:pt x="12755753" y="12700"/>
                    <a:pt x="12678537" y="12700"/>
                  </a:cubicBezTo>
                  <a:lnTo>
                    <a:pt x="152400" y="12700"/>
                  </a:lnTo>
                  <a:lnTo>
                    <a:pt x="152400" y="6350"/>
                  </a:lnTo>
                  <a:lnTo>
                    <a:pt x="152400" y="12700"/>
                  </a:lnTo>
                  <a:cubicBezTo>
                    <a:pt x="75184" y="12700"/>
                    <a:pt x="12700" y="74930"/>
                    <a:pt x="12700" y="151638"/>
                  </a:cubicBezTo>
                  <a:close/>
                </a:path>
              </a:pathLst>
            </a:custGeom>
            <a:solidFill>
              <a:srgbClr val="C0C1D7"/>
            </a:solidFill>
          </p:spPr>
        </p:sp>
      </p:grpSp>
      <p:grpSp>
        <p:nvGrpSpPr>
          <p:cNvPr id="41" name="Group 41"/>
          <p:cNvGrpSpPr/>
          <p:nvPr/>
        </p:nvGrpSpPr>
        <p:grpSpPr>
          <a:xfrm>
            <a:off x="1177081" y="7658992"/>
            <a:ext cx="3243709" cy="886373"/>
            <a:chOff x="0" y="0"/>
            <a:chExt cx="4324945" cy="1181830"/>
          </a:xfrm>
        </p:grpSpPr>
        <p:sp>
          <p:nvSpPr>
            <p:cNvPr id="42" name="Freeform 42"/>
            <p:cNvSpPr/>
            <p:nvPr/>
          </p:nvSpPr>
          <p:spPr>
            <a:xfrm>
              <a:off x="0" y="0"/>
              <a:ext cx="4324945" cy="1181830"/>
            </a:xfrm>
            <a:custGeom>
              <a:avLst/>
              <a:gdLst/>
              <a:ahLst/>
              <a:cxnLst/>
              <a:rect l="l" t="t" r="r" b="b"/>
              <a:pathLst>
                <a:path w="4324945" h="1181830">
                  <a:moveTo>
                    <a:pt x="0" y="0"/>
                  </a:moveTo>
                  <a:lnTo>
                    <a:pt x="4324945" y="0"/>
                  </a:lnTo>
                  <a:lnTo>
                    <a:pt x="4324945" y="1181830"/>
                  </a:lnTo>
                  <a:lnTo>
                    <a:pt x="0" y="1181830"/>
                  </a:lnTo>
                  <a:close/>
                </a:path>
              </a:pathLst>
            </a:custGeom>
            <a:solidFill>
              <a:srgbClr val="000000">
                <a:alpha val="0"/>
              </a:srgbClr>
            </a:solidFill>
          </p:spPr>
        </p:sp>
        <p:sp>
          <p:nvSpPr>
            <p:cNvPr id="43" name="TextBox 43"/>
            <p:cNvSpPr txBox="1"/>
            <p:nvPr/>
          </p:nvSpPr>
          <p:spPr>
            <a:xfrm>
              <a:off x="0" y="-28575"/>
              <a:ext cx="4324945" cy="1210405"/>
            </a:xfrm>
            <a:prstGeom prst="rect">
              <a:avLst/>
            </a:prstGeom>
          </p:spPr>
          <p:txBody>
            <a:bodyPr lIns="0" tIns="0" rIns="0" bIns="0" rtlCol="0" anchor="t"/>
            <a:lstStyle/>
            <a:p>
              <a:pPr algn="l">
                <a:lnSpc>
                  <a:spcPts val="3187"/>
                </a:lnSpc>
              </a:pPr>
              <a:r>
                <a:rPr lang="en-US" sz="2499" spc="-76">
                  <a:solidFill>
                    <a:srgbClr val="272525"/>
                  </a:solidFill>
                  <a:latin typeface="Archivo Black"/>
                  <a:ea typeface="Archivo Black"/>
                  <a:cs typeface="Archivo Black"/>
                  <a:sym typeface="Archivo Black"/>
                </a:rPr>
                <a:t>Facility Management</a:t>
              </a:r>
            </a:p>
          </p:txBody>
        </p:sp>
      </p:grpSp>
      <p:grpSp>
        <p:nvGrpSpPr>
          <p:cNvPr id="44" name="Group 44"/>
          <p:cNvGrpSpPr/>
          <p:nvPr/>
        </p:nvGrpSpPr>
        <p:grpSpPr>
          <a:xfrm>
            <a:off x="1177081" y="8477101"/>
            <a:ext cx="9075836" cy="415230"/>
            <a:chOff x="0" y="0"/>
            <a:chExt cx="12101115" cy="553640"/>
          </a:xfrm>
        </p:grpSpPr>
        <p:sp>
          <p:nvSpPr>
            <p:cNvPr id="45" name="Freeform 45"/>
            <p:cNvSpPr/>
            <p:nvPr/>
          </p:nvSpPr>
          <p:spPr>
            <a:xfrm>
              <a:off x="0" y="0"/>
              <a:ext cx="12101115" cy="553640"/>
            </a:xfrm>
            <a:custGeom>
              <a:avLst/>
              <a:gdLst/>
              <a:ahLst/>
              <a:cxnLst/>
              <a:rect l="l" t="t" r="r" b="b"/>
              <a:pathLst>
                <a:path w="12101115" h="553640">
                  <a:moveTo>
                    <a:pt x="0" y="0"/>
                  </a:moveTo>
                  <a:lnTo>
                    <a:pt x="12101115" y="0"/>
                  </a:lnTo>
                  <a:lnTo>
                    <a:pt x="12101115" y="553640"/>
                  </a:lnTo>
                  <a:lnTo>
                    <a:pt x="0" y="553640"/>
                  </a:lnTo>
                  <a:close/>
                </a:path>
              </a:pathLst>
            </a:custGeom>
            <a:solidFill>
              <a:srgbClr val="000000">
                <a:alpha val="0"/>
              </a:srgbClr>
            </a:solidFill>
          </p:spPr>
        </p:sp>
        <p:sp>
          <p:nvSpPr>
            <p:cNvPr id="46" name="TextBox 46"/>
            <p:cNvSpPr txBox="1"/>
            <p:nvPr/>
          </p:nvSpPr>
          <p:spPr>
            <a:xfrm>
              <a:off x="0" y="-85725"/>
              <a:ext cx="12101115" cy="639365"/>
            </a:xfrm>
            <a:prstGeom prst="rect">
              <a:avLst/>
            </a:prstGeom>
          </p:spPr>
          <p:txBody>
            <a:bodyPr lIns="0" tIns="0" rIns="0" bIns="0" rtlCol="0" anchor="t"/>
            <a:lstStyle/>
            <a:p>
              <a:pPr algn="l">
                <a:lnSpc>
                  <a:spcPts val="3250"/>
                </a:lnSpc>
              </a:pPr>
              <a:r>
                <a:rPr lang="en-US" sz="2000" spc="-41">
                  <a:solidFill>
                    <a:srgbClr val="272525"/>
                  </a:solidFill>
                  <a:latin typeface="Inter"/>
                  <a:ea typeface="Inter"/>
                  <a:cs typeface="Inter"/>
                  <a:sym typeface="Inter"/>
                </a:rPr>
                <a:t>Maintain equipment inventory, track usage, and schedule maintenance.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982713" y="2481411"/>
            <a:ext cx="7569250" cy="1964309"/>
            <a:chOff x="0" y="0"/>
            <a:chExt cx="10092333" cy="2619078"/>
          </a:xfrm>
        </p:grpSpPr>
        <p:sp>
          <p:nvSpPr>
            <p:cNvPr id="7" name="Freeform 7"/>
            <p:cNvSpPr/>
            <p:nvPr/>
          </p:nvSpPr>
          <p:spPr>
            <a:xfrm>
              <a:off x="0" y="0"/>
              <a:ext cx="10092334" cy="2619079"/>
            </a:xfrm>
            <a:custGeom>
              <a:avLst/>
              <a:gdLst/>
              <a:ahLst/>
              <a:cxnLst/>
              <a:rect l="l" t="t" r="r" b="b"/>
              <a:pathLst>
                <a:path w="10092334" h="2619079">
                  <a:moveTo>
                    <a:pt x="0" y="0"/>
                  </a:moveTo>
                  <a:lnTo>
                    <a:pt x="10092334" y="0"/>
                  </a:lnTo>
                  <a:lnTo>
                    <a:pt x="10092334" y="2619079"/>
                  </a:lnTo>
                  <a:lnTo>
                    <a:pt x="0" y="2619079"/>
                  </a:lnTo>
                  <a:close/>
                </a:path>
              </a:pathLst>
            </a:custGeom>
            <a:solidFill>
              <a:srgbClr val="000000">
                <a:alpha val="0"/>
              </a:srgbClr>
            </a:solidFill>
          </p:spPr>
        </p:sp>
        <p:sp>
          <p:nvSpPr>
            <p:cNvPr id="8" name="TextBox 8"/>
            <p:cNvSpPr txBox="1"/>
            <p:nvPr/>
          </p:nvSpPr>
          <p:spPr>
            <a:xfrm>
              <a:off x="0" y="-38100"/>
              <a:ext cx="10092333" cy="2657178"/>
            </a:xfrm>
            <a:prstGeom prst="rect">
              <a:avLst/>
            </a:prstGeom>
          </p:spPr>
          <p:txBody>
            <a:bodyPr lIns="0" tIns="0" rIns="0" bIns="0" rtlCol="0" anchor="t"/>
            <a:lstStyle/>
            <a:p>
              <a:pPr algn="l">
                <a:lnSpc>
                  <a:spcPts val="6937"/>
                </a:lnSpc>
              </a:pPr>
              <a:r>
                <a:rPr lang="en-US" sz="5562" spc="-167">
                  <a:solidFill>
                    <a:srgbClr val="000000"/>
                  </a:solidFill>
                  <a:latin typeface="Archivo Black"/>
                  <a:ea typeface="Archivo Black"/>
                  <a:cs typeface="Archivo Black"/>
                  <a:sym typeface="Archivo Black"/>
                </a:rPr>
                <a:t>User-Friendly Interface</a:t>
              </a:r>
            </a:p>
          </p:txBody>
        </p:sp>
      </p:grpSp>
      <p:grpSp>
        <p:nvGrpSpPr>
          <p:cNvPr id="9" name="Group 9"/>
          <p:cNvGrpSpPr/>
          <p:nvPr/>
        </p:nvGrpSpPr>
        <p:grpSpPr>
          <a:xfrm>
            <a:off x="992238" y="4438204"/>
            <a:ext cx="7805886" cy="2721769"/>
            <a:chOff x="0" y="0"/>
            <a:chExt cx="10407848" cy="3629025"/>
          </a:xfrm>
        </p:grpSpPr>
        <p:sp>
          <p:nvSpPr>
            <p:cNvPr id="10" name="Freeform 10"/>
            <p:cNvSpPr/>
            <p:nvPr/>
          </p:nvSpPr>
          <p:spPr>
            <a:xfrm>
              <a:off x="0" y="0"/>
              <a:ext cx="10407848" cy="3629025"/>
            </a:xfrm>
            <a:custGeom>
              <a:avLst/>
              <a:gdLst/>
              <a:ahLst/>
              <a:cxnLst/>
              <a:rect l="l" t="t" r="r" b="b"/>
              <a:pathLst>
                <a:path w="10407848" h="3629025">
                  <a:moveTo>
                    <a:pt x="0" y="0"/>
                  </a:moveTo>
                  <a:lnTo>
                    <a:pt x="10407848" y="0"/>
                  </a:lnTo>
                  <a:lnTo>
                    <a:pt x="10407848" y="3629025"/>
                  </a:lnTo>
                  <a:lnTo>
                    <a:pt x="0" y="3629025"/>
                  </a:lnTo>
                  <a:close/>
                </a:path>
              </a:pathLst>
            </a:custGeom>
            <a:solidFill>
              <a:srgbClr val="000000">
                <a:alpha val="0"/>
              </a:srgbClr>
            </a:solidFill>
          </p:spPr>
        </p:sp>
        <p:sp>
          <p:nvSpPr>
            <p:cNvPr id="11" name="TextBox 11"/>
            <p:cNvSpPr txBox="1"/>
            <p:nvPr/>
          </p:nvSpPr>
          <p:spPr>
            <a:xfrm>
              <a:off x="0" y="-85725"/>
              <a:ext cx="10407848" cy="3714750"/>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Streamlined design for seamless user experience. Intuitive navigation ensures quick access to key features, minimizing time spent searching and maximizing efficiency. The interface is designed to be adaptable to different screen sizes and devices, ensuring consistent usability across platforms.</a:t>
              </a:r>
            </a:p>
          </p:txBody>
        </p:sp>
      </p:grpSp>
      <p:grpSp>
        <p:nvGrpSpPr>
          <p:cNvPr id="12" name="Group 12"/>
          <p:cNvGrpSpPr/>
          <p:nvPr/>
        </p:nvGrpSpPr>
        <p:grpSpPr>
          <a:xfrm>
            <a:off x="9499401" y="4438204"/>
            <a:ext cx="7805886" cy="2721769"/>
            <a:chOff x="0" y="0"/>
            <a:chExt cx="10407848" cy="3629025"/>
          </a:xfrm>
        </p:grpSpPr>
        <p:sp>
          <p:nvSpPr>
            <p:cNvPr id="13" name="Freeform 13"/>
            <p:cNvSpPr/>
            <p:nvPr/>
          </p:nvSpPr>
          <p:spPr>
            <a:xfrm>
              <a:off x="0" y="0"/>
              <a:ext cx="10407848" cy="3629025"/>
            </a:xfrm>
            <a:custGeom>
              <a:avLst/>
              <a:gdLst/>
              <a:ahLst/>
              <a:cxnLst/>
              <a:rect l="l" t="t" r="r" b="b"/>
              <a:pathLst>
                <a:path w="10407848" h="3629025">
                  <a:moveTo>
                    <a:pt x="0" y="0"/>
                  </a:moveTo>
                  <a:lnTo>
                    <a:pt x="10407848" y="0"/>
                  </a:lnTo>
                  <a:lnTo>
                    <a:pt x="10407848" y="3629025"/>
                  </a:lnTo>
                  <a:lnTo>
                    <a:pt x="0" y="3629025"/>
                  </a:lnTo>
                  <a:close/>
                </a:path>
              </a:pathLst>
            </a:custGeom>
            <a:solidFill>
              <a:srgbClr val="000000">
                <a:alpha val="0"/>
              </a:srgbClr>
            </a:solidFill>
          </p:spPr>
        </p:sp>
        <p:sp>
          <p:nvSpPr>
            <p:cNvPr id="14" name="TextBox 14"/>
            <p:cNvSpPr txBox="1"/>
            <p:nvPr/>
          </p:nvSpPr>
          <p:spPr>
            <a:xfrm>
              <a:off x="0" y="-85725"/>
              <a:ext cx="10407848" cy="3714750"/>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Easy-to-use interface for both staff and members. The system features clear icons, straightforward menus, and helpful tooltips, making it simple to learn and operate. Staff can quickly manage bookings, update member information, and track facility usage, while members can easily book classes, view schedules, and manage their profiles.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850237" y="1419447"/>
            <a:ext cx="7257306" cy="1964309"/>
            <a:chOff x="0" y="0"/>
            <a:chExt cx="9676408" cy="2619078"/>
          </a:xfrm>
        </p:grpSpPr>
        <p:sp>
          <p:nvSpPr>
            <p:cNvPr id="8" name="Freeform 8"/>
            <p:cNvSpPr/>
            <p:nvPr/>
          </p:nvSpPr>
          <p:spPr>
            <a:xfrm>
              <a:off x="0" y="0"/>
              <a:ext cx="9676409" cy="2619079"/>
            </a:xfrm>
            <a:custGeom>
              <a:avLst/>
              <a:gdLst/>
              <a:ahLst/>
              <a:cxnLst/>
              <a:rect l="l" t="t" r="r" b="b"/>
              <a:pathLst>
                <a:path w="9676409" h="2619079">
                  <a:moveTo>
                    <a:pt x="0" y="0"/>
                  </a:moveTo>
                  <a:lnTo>
                    <a:pt x="9676409" y="0"/>
                  </a:lnTo>
                  <a:lnTo>
                    <a:pt x="9676409" y="2619079"/>
                  </a:lnTo>
                  <a:lnTo>
                    <a:pt x="0" y="2619079"/>
                  </a:lnTo>
                  <a:close/>
                </a:path>
              </a:pathLst>
            </a:custGeom>
            <a:solidFill>
              <a:srgbClr val="000000">
                <a:alpha val="0"/>
              </a:srgbClr>
            </a:solidFill>
          </p:spPr>
        </p:sp>
        <p:sp>
          <p:nvSpPr>
            <p:cNvPr id="9" name="TextBox 9"/>
            <p:cNvSpPr txBox="1"/>
            <p:nvPr/>
          </p:nvSpPr>
          <p:spPr>
            <a:xfrm>
              <a:off x="0" y="-38100"/>
              <a:ext cx="9676408" cy="2657178"/>
            </a:xfrm>
            <a:prstGeom prst="rect">
              <a:avLst/>
            </a:prstGeom>
          </p:spPr>
          <p:txBody>
            <a:bodyPr lIns="0" tIns="0" rIns="0" bIns="0" rtlCol="0" anchor="t"/>
            <a:lstStyle/>
            <a:p>
              <a:pPr algn="l">
                <a:lnSpc>
                  <a:spcPts val="6937"/>
                </a:lnSpc>
              </a:pPr>
              <a:r>
                <a:rPr lang="en-US" sz="5562" spc="-167">
                  <a:solidFill>
                    <a:srgbClr val="000000"/>
                  </a:solidFill>
                  <a:latin typeface="Archivo Black"/>
                  <a:ea typeface="Archivo Black"/>
                  <a:cs typeface="Archivo Black"/>
                  <a:sym typeface="Archivo Black"/>
                </a:rPr>
                <a:t>Member Management</a:t>
              </a:r>
            </a:p>
          </p:txBody>
        </p:sp>
      </p:grpSp>
      <p:sp>
        <p:nvSpPr>
          <p:cNvPr id="10" name="Freeform 10" descr="preencoded.png"/>
          <p:cNvSpPr/>
          <p:nvPr/>
        </p:nvSpPr>
        <p:spPr>
          <a:xfrm>
            <a:off x="7850237" y="3640931"/>
            <a:ext cx="708720" cy="708720"/>
          </a:xfrm>
          <a:custGeom>
            <a:avLst/>
            <a:gdLst/>
            <a:ahLst/>
            <a:cxnLst/>
            <a:rect l="l" t="t" r="r" b="b"/>
            <a:pathLst>
              <a:path w="708720" h="708720">
                <a:moveTo>
                  <a:pt x="0" y="0"/>
                </a:moveTo>
                <a:lnTo>
                  <a:pt x="708721" y="0"/>
                </a:lnTo>
                <a:lnTo>
                  <a:pt x="708721" y="708720"/>
                </a:lnTo>
                <a:lnTo>
                  <a:pt x="0" y="708720"/>
                </a:lnTo>
                <a:lnTo>
                  <a:pt x="0" y="0"/>
                </a:lnTo>
                <a:close/>
              </a:path>
            </a:pathLst>
          </a:custGeom>
          <a:blipFill>
            <a:blip r:embed="rId4"/>
            <a:stretch>
              <a:fillRect/>
            </a:stretch>
          </a:blipFill>
        </p:spPr>
      </p:sp>
      <p:grpSp>
        <p:nvGrpSpPr>
          <p:cNvPr id="11" name="Group 11"/>
          <p:cNvGrpSpPr/>
          <p:nvPr/>
        </p:nvGrpSpPr>
        <p:grpSpPr>
          <a:xfrm>
            <a:off x="7850237" y="4633169"/>
            <a:ext cx="2864941" cy="960977"/>
            <a:chOff x="0" y="0"/>
            <a:chExt cx="3819922" cy="1281303"/>
          </a:xfrm>
        </p:grpSpPr>
        <p:sp>
          <p:nvSpPr>
            <p:cNvPr id="12" name="Freeform 12"/>
            <p:cNvSpPr/>
            <p:nvPr/>
          </p:nvSpPr>
          <p:spPr>
            <a:xfrm>
              <a:off x="0" y="0"/>
              <a:ext cx="3819922" cy="1281303"/>
            </a:xfrm>
            <a:custGeom>
              <a:avLst/>
              <a:gdLst/>
              <a:ahLst/>
              <a:cxnLst/>
              <a:rect l="l" t="t" r="r" b="b"/>
              <a:pathLst>
                <a:path w="3819922" h="1281303">
                  <a:moveTo>
                    <a:pt x="0" y="0"/>
                  </a:moveTo>
                  <a:lnTo>
                    <a:pt x="3819922" y="0"/>
                  </a:lnTo>
                  <a:lnTo>
                    <a:pt x="3819922" y="1281303"/>
                  </a:lnTo>
                  <a:lnTo>
                    <a:pt x="0" y="1281303"/>
                  </a:lnTo>
                  <a:close/>
                </a:path>
              </a:pathLst>
            </a:custGeom>
            <a:solidFill>
              <a:srgbClr val="000000">
                <a:alpha val="0"/>
              </a:srgbClr>
            </a:solidFill>
          </p:spPr>
        </p:sp>
        <p:sp>
          <p:nvSpPr>
            <p:cNvPr id="13" name="TextBox 13"/>
            <p:cNvSpPr txBox="1"/>
            <p:nvPr/>
          </p:nvSpPr>
          <p:spPr>
            <a:xfrm>
              <a:off x="0" y="-19050"/>
              <a:ext cx="3819922" cy="1300353"/>
            </a:xfrm>
            <a:prstGeom prst="rect">
              <a:avLst/>
            </a:prstGeom>
          </p:spPr>
          <p:txBody>
            <a:bodyPr lIns="0" tIns="0" rIns="0" bIns="0" rtlCol="0" anchor="t"/>
            <a:lstStyle/>
            <a:p>
              <a:pPr algn="l">
                <a:lnSpc>
                  <a:spcPts val="3437"/>
                </a:lnSpc>
              </a:pPr>
              <a:r>
                <a:rPr lang="en-US" sz="2750" spc="-83">
                  <a:solidFill>
                    <a:srgbClr val="272525"/>
                  </a:solidFill>
                  <a:latin typeface="Archivo Black"/>
                  <a:ea typeface="Archivo Black"/>
                  <a:cs typeface="Archivo Black"/>
                  <a:sym typeface="Archivo Black"/>
                </a:rPr>
                <a:t>Profile Management</a:t>
              </a:r>
            </a:p>
          </p:txBody>
        </p:sp>
      </p:grpSp>
      <p:grpSp>
        <p:nvGrpSpPr>
          <p:cNvPr id="14" name="Group 14"/>
          <p:cNvGrpSpPr/>
          <p:nvPr/>
        </p:nvGrpSpPr>
        <p:grpSpPr>
          <a:xfrm>
            <a:off x="7850237" y="5689104"/>
            <a:ext cx="2864941" cy="2268141"/>
            <a:chOff x="0" y="0"/>
            <a:chExt cx="3819922" cy="3024188"/>
          </a:xfrm>
        </p:grpSpPr>
        <p:sp>
          <p:nvSpPr>
            <p:cNvPr id="15" name="Freeform 15"/>
            <p:cNvSpPr/>
            <p:nvPr/>
          </p:nvSpPr>
          <p:spPr>
            <a:xfrm>
              <a:off x="0" y="0"/>
              <a:ext cx="3819922" cy="3024188"/>
            </a:xfrm>
            <a:custGeom>
              <a:avLst/>
              <a:gdLst/>
              <a:ahLst/>
              <a:cxnLst/>
              <a:rect l="l" t="t" r="r" b="b"/>
              <a:pathLst>
                <a:path w="3819922" h="3024188">
                  <a:moveTo>
                    <a:pt x="0" y="0"/>
                  </a:moveTo>
                  <a:lnTo>
                    <a:pt x="3819922" y="0"/>
                  </a:lnTo>
                  <a:lnTo>
                    <a:pt x="3819922" y="3024188"/>
                  </a:lnTo>
                  <a:lnTo>
                    <a:pt x="0" y="3024188"/>
                  </a:lnTo>
                  <a:close/>
                </a:path>
              </a:pathLst>
            </a:custGeom>
            <a:solidFill>
              <a:srgbClr val="000000">
                <a:alpha val="0"/>
              </a:srgbClr>
            </a:solidFill>
          </p:spPr>
        </p:sp>
        <p:sp>
          <p:nvSpPr>
            <p:cNvPr id="16" name="TextBox 16"/>
            <p:cNvSpPr txBox="1"/>
            <p:nvPr/>
          </p:nvSpPr>
          <p:spPr>
            <a:xfrm>
              <a:off x="0" y="-85725"/>
              <a:ext cx="3819922" cy="3109913"/>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Create and manage member profiles, including contact information and preferences.</a:t>
              </a:r>
            </a:p>
          </p:txBody>
        </p:sp>
      </p:grpSp>
      <p:sp>
        <p:nvSpPr>
          <p:cNvPr id="17" name="Freeform 17" descr="preencoded.png"/>
          <p:cNvSpPr/>
          <p:nvPr/>
        </p:nvSpPr>
        <p:spPr>
          <a:xfrm>
            <a:off x="11140380" y="3640931"/>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5"/>
            <a:stretch>
              <a:fillRect/>
            </a:stretch>
          </a:blipFill>
        </p:spPr>
      </p:sp>
      <p:grpSp>
        <p:nvGrpSpPr>
          <p:cNvPr id="18" name="Group 18"/>
          <p:cNvGrpSpPr/>
          <p:nvPr/>
        </p:nvGrpSpPr>
        <p:grpSpPr>
          <a:xfrm>
            <a:off x="11140380" y="4633169"/>
            <a:ext cx="2865090" cy="960977"/>
            <a:chOff x="0" y="0"/>
            <a:chExt cx="3820120" cy="1281303"/>
          </a:xfrm>
        </p:grpSpPr>
        <p:sp>
          <p:nvSpPr>
            <p:cNvPr id="19" name="Freeform 19"/>
            <p:cNvSpPr/>
            <p:nvPr/>
          </p:nvSpPr>
          <p:spPr>
            <a:xfrm>
              <a:off x="0" y="0"/>
              <a:ext cx="3820120" cy="1281303"/>
            </a:xfrm>
            <a:custGeom>
              <a:avLst/>
              <a:gdLst/>
              <a:ahLst/>
              <a:cxnLst/>
              <a:rect l="l" t="t" r="r" b="b"/>
              <a:pathLst>
                <a:path w="3820120" h="1281303">
                  <a:moveTo>
                    <a:pt x="0" y="0"/>
                  </a:moveTo>
                  <a:lnTo>
                    <a:pt x="3820120" y="0"/>
                  </a:lnTo>
                  <a:lnTo>
                    <a:pt x="3820120" y="1281303"/>
                  </a:lnTo>
                  <a:lnTo>
                    <a:pt x="0" y="1281303"/>
                  </a:lnTo>
                  <a:close/>
                </a:path>
              </a:pathLst>
            </a:custGeom>
            <a:solidFill>
              <a:srgbClr val="000000">
                <a:alpha val="0"/>
              </a:srgbClr>
            </a:solidFill>
          </p:spPr>
        </p:sp>
        <p:sp>
          <p:nvSpPr>
            <p:cNvPr id="20" name="TextBox 20"/>
            <p:cNvSpPr txBox="1"/>
            <p:nvPr/>
          </p:nvSpPr>
          <p:spPr>
            <a:xfrm>
              <a:off x="0" y="-19050"/>
              <a:ext cx="3820120" cy="1300353"/>
            </a:xfrm>
            <a:prstGeom prst="rect">
              <a:avLst/>
            </a:prstGeom>
          </p:spPr>
          <p:txBody>
            <a:bodyPr lIns="0" tIns="0" rIns="0" bIns="0" rtlCol="0" anchor="t"/>
            <a:lstStyle/>
            <a:p>
              <a:pPr algn="l">
                <a:lnSpc>
                  <a:spcPts val="3437"/>
                </a:lnSpc>
              </a:pPr>
              <a:r>
                <a:rPr lang="en-US" sz="2750" spc="-83">
                  <a:solidFill>
                    <a:srgbClr val="272525"/>
                  </a:solidFill>
                  <a:latin typeface="Archivo Black"/>
                  <a:ea typeface="Archivo Black"/>
                  <a:cs typeface="Archivo Black"/>
                  <a:sym typeface="Archivo Black"/>
                </a:rPr>
                <a:t>Membership Tracking</a:t>
              </a:r>
            </a:p>
          </p:txBody>
        </p:sp>
      </p:grpSp>
      <p:grpSp>
        <p:nvGrpSpPr>
          <p:cNvPr id="21" name="Group 21"/>
          <p:cNvGrpSpPr/>
          <p:nvPr/>
        </p:nvGrpSpPr>
        <p:grpSpPr>
          <a:xfrm>
            <a:off x="11140380" y="5689104"/>
            <a:ext cx="2865090" cy="1365894"/>
            <a:chOff x="0" y="0"/>
            <a:chExt cx="3820120" cy="1821193"/>
          </a:xfrm>
        </p:grpSpPr>
        <p:sp>
          <p:nvSpPr>
            <p:cNvPr id="22" name="Freeform 22"/>
            <p:cNvSpPr/>
            <p:nvPr/>
          </p:nvSpPr>
          <p:spPr>
            <a:xfrm>
              <a:off x="0" y="0"/>
              <a:ext cx="3820120" cy="1821193"/>
            </a:xfrm>
            <a:custGeom>
              <a:avLst/>
              <a:gdLst/>
              <a:ahLst/>
              <a:cxnLst/>
              <a:rect l="l" t="t" r="r" b="b"/>
              <a:pathLst>
                <a:path w="3820120" h="1821193">
                  <a:moveTo>
                    <a:pt x="0" y="0"/>
                  </a:moveTo>
                  <a:lnTo>
                    <a:pt x="3820120" y="0"/>
                  </a:lnTo>
                  <a:lnTo>
                    <a:pt x="3820120" y="1821193"/>
                  </a:lnTo>
                  <a:lnTo>
                    <a:pt x="0" y="1821193"/>
                  </a:lnTo>
                  <a:close/>
                </a:path>
              </a:pathLst>
            </a:custGeom>
            <a:solidFill>
              <a:srgbClr val="000000">
                <a:alpha val="0"/>
              </a:srgbClr>
            </a:solidFill>
          </p:spPr>
        </p:sp>
        <p:sp>
          <p:nvSpPr>
            <p:cNvPr id="23" name="TextBox 23"/>
            <p:cNvSpPr txBox="1"/>
            <p:nvPr/>
          </p:nvSpPr>
          <p:spPr>
            <a:xfrm>
              <a:off x="0" y="-85725"/>
              <a:ext cx="3820120" cy="1906918"/>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Track membership types, renewals, and payments.</a:t>
              </a:r>
            </a:p>
          </p:txBody>
        </p:sp>
      </p:grpSp>
      <p:sp>
        <p:nvSpPr>
          <p:cNvPr id="24" name="Freeform 24" descr="preencoded.png"/>
          <p:cNvSpPr/>
          <p:nvPr/>
        </p:nvSpPr>
        <p:spPr>
          <a:xfrm>
            <a:off x="14430672" y="3640931"/>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6"/>
            <a:stretch>
              <a:fillRect/>
            </a:stretch>
          </a:blipFill>
        </p:spPr>
      </p:sp>
      <p:grpSp>
        <p:nvGrpSpPr>
          <p:cNvPr id="25" name="Group 25"/>
          <p:cNvGrpSpPr/>
          <p:nvPr/>
        </p:nvGrpSpPr>
        <p:grpSpPr>
          <a:xfrm>
            <a:off x="14430672" y="4633169"/>
            <a:ext cx="2864941" cy="960977"/>
            <a:chOff x="0" y="0"/>
            <a:chExt cx="3819922" cy="1281303"/>
          </a:xfrm>
        </p:grpSpPr>
        <p:sp>
          <p:nvSpPr>
            <p:cNvPr id="26" name="Freeform 26"/>
            <p:cNvSpPr/>
            <p:nvPr/>
          </p:nvSpPr>
          <p:spPr>
            <a:xfrm>
              <a:off x="0" y="0"/>
              <a:ext cx="3819922" cy="1281303"/>
            </a:xfrm>
            <a:custGeom>
              <a:avLst/>
              <a:gdLst/>
              <a:ahLst/>
              <a:cxnLst/>
              <a:rect l="l" t="t" r="r" b="b"/>
              <a:pathLst>
                <a:path w="3819922" h="1281303">
                  <a:moveTo>
                    <a:pt x="0" y="0"/>
                  </a:moveTo>
                  <a:lnTo>
                    <a:pt x="3819922" y="0"/>
                  </a:lnTo>
                  <a:lnTo>
                    <a:pt x="3819922" y="1281303"/>
                  </a:lnTo>
                  <a:lnTo>
                    <a:pt x="0" y="1281303"/>
                  </a:lnTo>
                  <a:close/>
                </a:path>
              </a:pathLst>
            </a:custGeom>
            <a:solidFill>
              <a:srgbClr val="000000">
                <a:alpha val="0"/>
              </a:srgbClr>
            </a:solidFill>
          </p:spPr>
        </p:sp>
        <p:sp>
          <p:nvSpPr>
            <p:cNvPr id="27" name="TextBox 27"/>
            <p:cNvSpPr txBox="1"/>
            <p:nvPr/>
          </p:nvSpPr>
          <p:spPr>
            <a:xfrm>
              <a:off x="0" y="-19050"/>
              <a:ext cx="3819922" cy="1300353"/>
            </a:xfrm>
            <a:prstGeom prst="rect">
              <a:avLst/>
            </a:prstGeom>
          </p:spPr>
          <p:txBody>
            <a:bodyPr lIns="0" tIns="0" rIns="0" bIns="0" rtlCol="0" anchor="t"/>
            <a:lstStyle/>
            <a:p>
              <a:pPr algn="l">
                <a:lnSpc>
                  <a:spcPts val="3437"/>
                </a:lnSpc>
              </a:pPr>
              <a:r>
                <a:rPr lang="en-US" sz="2750" spc="-83">
                  <a:solidFill>
                    <a:srgbClr val="272525"/>
                  </a:solidFill>
                  <a:latin typeface="Archivo Black"/>
                  <a:ea typeface="Archivo Black"/>
                  <a:cs typeface="Archivo Black"/>
                  <a:sym typeface="Archivo Black"/>
                </a:rPr>
                <a:t>Attendance Monitoring</a:t>
              </a:r>
            </a:p>
          </p:txBody>
        </p:sp>
      </p:grpSp>
      <p:grpSp>
        <p:nvGrpSpPr>
          <p:cNvPr id="28" name="Group 28"/>
          <p:cNvGrpSpPr/>
          <p:nvPr/>
        </p:nvGrpSpPr>
        <p:grpSpPr>
          <a:xfrm>
            <a:off x="14430672" y="5689104"/>
            <a:ext cx="2864941" cy="1814512"/>
            <a:chOff x="0" y="0"/>
            <a:chExt cx="3819922" cy="2419350"/>
          </a:xfrm>
        </p:grpSpPr>
        <p:sp>
          <p:nvSpPr>
            <p:cNvPr id="29" name="Freeform 29"/>
            <p:cNvSpPr/>
            <p:nvPr/>
          </p:nvSpPr>
          <p:spPr>
            <a:xfrm>
              <a:off x="0" y="0"/>
              <a:ext cx="3819922" cy="2419350"/>
            </a:xfrm>
            <a:custGeom>
              <a:avLst/>
              <a:gdLst/>
              <a:ahLst/>
              <a:cxnLst/>
              <a:rect l="l" t="t" r="r" b="b"/>
              <a:pathLst>
                <a:path w="3819922" h="2419350">
                  <a:moveTo>
                    <a:pt x="0" y="0"/>
                  </a:moveTo>
                  <a:lnTo>
                    <a:pt x="3819922" y="0"/>
                  </a:lnTo>
                  <a:lnTo>
                    <a:pt x="3819922" y="2419350"/>
                  </a:lnTo>
                  <a:lnTo>
                    <a:pt x="0" y="2419350"/>
                  </a:lnTo>
                  <a:close/>
                </a:path>
              </a:pathLst>
            </a:custGeom>
            <a:solidFill>
              <a:srgbClr val="000000">
                <a:alpha val="0"/>
              </a:srgbClr>
            </a:solidFill>
          </p:spPr>
        </p:sp>
        <p:sp>
          <p:nvSpPr>
            <p:cNvPr id="30" name="TextBox 30"/>
            <p:cNvSpPr txBox="1"/>
            <p:nvPr/>
          </p:nvSpPr>
          <p:spPr>
            <a:xfrm>
              <a:off x="0" y="-85725"/>
              <a:ext cx="3819922" cy="2505075"/>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Record member attendance for classes, workouts, and appointments.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850237" y="1279102"/>
            <a:ext cx="7903369" cy="1964309"/>
            <a:chOff x="0" y="0"/>
            <a:chExt cx="10537825" cy="2619078"/>
          </a:xfrm>
        </p:grpSpPr>
        <p:sp>
          <p:nvSpPr>
            <p:cNvPr id="8" name="Freeform 8"/>
            <p:cNvSpPr/>
            <p:nvPr/>
          </p:nvSpPr>
          <p:spPr>
            <a:xfrm>
              <a:off x="0" y="0"/>
              <a:ext cx="10537825" cy="2619079"/>
            </a:xfrm>
            <a:custGeom>
              <a:avLst/>
              <a:gdLst/>
              <a:ahLst/>
              <a:cxnLst/>
              <a:rect l="l" t="t" r="r" b="b"/>
              <a:pathLst>
                <a:path w="10537825" h="2619079">
                  <a:moveTo>
                    <a:pt x="0" y="0"/>
                  </a:moveTo>
                  <a:lnTo>
                    <a:pt x="10537825" y="0"/>
                  </a:lnTo>
                  <a:lnTo>
                    <a:pt x="10537825" y="2619079"/>
                  </a:lnTo>
                  <a:lnTo>
                    <a:pt x="0" y="2619079"/>
                  </a:lnTo>
                  <a:close/>
                </a:path>
              </a:pathLst>
            </a:custGeom>
            <a:solidFill>
              <a:srgbClr val="000000">
                <a:alpha val="0"/>
              </a:srgbClr>
            </a:solidFill>
          </p:spPr>
        </p:sp>
        <p:sp>
          <p:nvSpPr>
            <p:cNvPr id="9" name="TextBox 9"/>
            <p:cNvSpPr txBox="1"/>
            <p:nvPr/>
          </p:nvSpPr>
          <p:spPr>
            <a:xfrm>
              <a:off x="0" y="-38100"/>
              <a:ext cx="10537825" cy="2657178"/>
            </a:xfrm>
            <a:prstGeom prst="rect">
              <a:avLst/>
            </a:prstGeom>
          </p:spPr>
          <p:txBody>
            <a:bodyPr lIns="0" tIns="0" rIns="0" bIns="0" rtlCol="0" anchor="t"/>
            <a:lstStyle/>
            <a:p>
              <a:pPr algn="l">
                <a:lnSpc>
                  <a:spcPts val="6937"/>
                </a:lnSpc>
              </a:pPr>
              <a:r>
                <a:rPr lang="en-US" sz="5562" spc="-167">
                  <a:solidFill>
                    <a:srgbClr val="000000"/>
                  </a:solidFill>
                  <a:latin typeface="Archivo Black"/>
                  <a:ea typeface="Archivo Black"/>
                  <a:cs typeface="Archivo Black"/>
                  <a:sym typeface="Archivo Black"/>
                </a:rPr>
                <a:t>Scheduling and Booking</a:t>
              </a:r>
            </a:p>
          </p:txBody>
        </p:sp>
      </p:grpSp>
      <p:grpSp>
        <p:nvGrpSpPr>
          <p:cNvPr id="10" name="Group 10"/>
          <p:cNvGrpSpPr/>
          <p:nvPr/>
        </p:nvGrpSpPr>
        <p:grpSpPr>
          <a:xfrm>
            <a:off x="8256389" y="3757761"/>
            <a:ext cx="38100" cy="4082654"/>
            <a:chOff x="0" y="0"/>
            <a:chExt cx="50800" cy="5443538"/>
          </a:xfrm>
        </p:grpSpPr>
        <p:sp>
          <p:nvSpPr>
            <p:cNvPr id="11" name="Freeform 11"/>
            <p:cNvSpPr/>
            <p:nvPr/>
          </p:nvSpPr>
          <p:spPr>
            <a:xfrm>
              <a:off x="0" y="0"/>
              <a:ext cx="50800" cy="5443601"/>
            </a:xfrm>
            <a:custGeom>
              <a:avLst/>
              <a:gdLst/>
              <a:ahLst/>
              <a:cxnLst/>
              <a:rect l="l" t="t" r="r" b="b"/>
              <a:pathLst>
                <a:path w="50800" h="5443601">
                  <a:moveTo>
                    <a:pt x="0" y="25400"/>
                  </a:moveTo>
                  <a:cubicBezTo>
                    <a:pt x="0" y="11430"/>
                    <a:pt x="11430" y="0"/>
                    <a:pt x="25400" y="0"/>
                  </a:cubicBezTo>
                  <a:cubicBezTo>
                    <a:pt x="39370" y="0"/>
                    <a:pt x="50800" y="11430"/>
                    <a:pt x="50800" y="25400"/>
                  </a:cubicBezTo>
                  <a:lnTo>
                    <a:pt x="50800" y="5418201"/>
                  </a:lnTo>
                  <a:cubicBezTo>
                    <a:pt x="50800" y="5432171"/>
                    <a:pt x="39370" y="5443601"/>
                    <a:pt x="25400" y="5443601"/>
                  </a:cubicBezTo>
                  <a:cubicBezTo>
                    <a:pt x="11430" y="5443601"/>
                    <a:pt x="0" y="5432171"/>
                    <a:pt x="0" y="5418201"/>
                  </a:cubicBezTo>
                  <a:close/>
                </a:path>
              </a:pathLst>
            </a:custGeom>
            <a:solidFill>
              <a:srgbClr val="C0C1D7"/>
            </a:solidFill>
          </p:spPr>
        </p:sp>
      </p:grpSp>
      <p:grpSp>
        <p:nvGrpSpPr>
          <p:cNvPr id="12" name="Group 12"/>
          <p:cNvGrpSpPr/>
          <p:nvPr/>
        </p:nvGrpSpPr>
        <p:grpSpPr>
          <a:xfrm>
            <a:off x="8556277" y="4376589"/>
            <a:ext cx="992237" cy="38100"/>
            <a:chOff x="0" y="0"/>
            <a:chExt cx="1322983" cy="50800"/>
          </a:xfrm>
        </p:grpSpPr>
        <p:sp>
          <p:nvSpPr>
            <p:cNvPr id="13" name="Freeform 13"/>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0C1D7"/>
            </a:solidFill>
          </p:spPr>
        </p:sp>
      </p:grpSp>
      <p:grpSp>
        <p:nvGrpSpPr>
          <p:cNvPr id="14" name="Group 14"/>
          <p:cNvGrpSpPr/>
          <p:nvPr/>
        </p:nvGrpSpPr>
        <p:grpSpPr>
          <a:xfrm>
            <a:off x="7951737" y="4071937"/>
            <a:ext cx="647402" cy="647402"/>
            <a:chOff x="0" y="0"/>
            <a:chExt cx="863203" cy="863203"/>
          </a:xfrm>
        </p:grpSpPr>
        <p:sp>
          <p:nvSpPr>
            <p:cNvPr id="15" name="Freeform 15"/>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id="16" name="Freeform 16"/>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id="17" name="Group 17"/>
          <p:cNvGrpSpPr/>
          <p:nvPr/>
        </p:nvGrpSpPr>
        <p:grpSpPr>
          <a:xfrm>
            <a:off x="8190011" y="4182964"/>
            <a:ext cx="170706" cy="649238"/>
            <a:chOff x="0" y="0"/>
            <a:chExt cx="227608" cy="865650"/>
          </a:xfrm>
        </p:grpSpPr>
        <p:sp>
          <p:nvSpPr>
            <p:cNvPr id="18" name="Freeform 18"/>
            <p:cNvSpPr/>
            <p:nvPr/>
          </p:nvSpPr>
          <p:spPr>
            <a:xfrm>
              <a:off x="0" y="0"/>
              <a:ext cx="227608" cy="865650"/>
            </a:xfrm>
            <a:custGeom>
              <a:avLst/>
              <a:gdLst/>
              <a:ahLst/>
              <a:cxnLst/>
              <a:rect l="l" t="t" r="r" b="b"/>
              <a:pathLst>
                <a:path w="227608" h="865650">
                  <a:moveTo>
                    <a:pt x="0" y="0"/>
                  </a:moveTo>
                  <a:lnTo>
                    <a:pt x="227608" y="0"/>
                  </a:lnTo>
                  <a:lnTo>
                    <a:pt x="227608" y="865650"/>
                  </a:lnTo>
                  <a:lnTo>
                    <a:pt x="0" y="865650"/>
                  </a:lnTo>
                  <a:close/>
                </a:path>
              </a:pathLst>
            </a:custGeom>
            <a:solidFill>
              <a:srgbClr val="000000">
                <a:alpha val="0"/>
              </a:srgbClr>
            </a:solidFill>
          </p:spPr>
        </p:sp>
        <p:sp>
          <p:nvSpPr>
            <p:cNvPr id="19" name="TextBox 19"/>
            <p:cNvSpPr txBox="1"/>
            <p:nvPr/>
          </p:nvSpPr>
          <p:spPr>
            <a:xfrm>
              <a:off x="0" y="47625"/>
              <a:ext cx="227608" cy="818025"/>
            </a:xfrm>
            <a:prstGeom prst="rect">
              <a:avLst/>
            </a:prstGeom>
          </p:spPr>
          <p:txBody>
            <a:bodyPr lIns="0" tIns="0" rIns="0" bIns="0" rtlCol="0" anchor="t"/>
            <a:lstStyle/>
            <a:p>
              <a:pPr algn="ctr">
                <a:lnSpc>
                  <a:spcPts val="3312"/>
                </a:lnSpc>
              </a:pPr>
              <a:r>
                <a:rPr lang="en-US" sz="3312" spc="-100">
                  <a:solidFill>
                    <a:srgbClr val="272525"/>
                  </a:solidFill>
                  <a:latin typeface="Archivo Black"/>
                  <a:ea typeface="Archivo Black"/>
                  <a:cs typeface="Archivo Black"/>
                  <a:sym typeface="Archivo Black"/>
                </a:rPr>
                <a:t>1</a:t>
              </a:r>
            </a:p>
          </p:txBody>
        </p:sp>
      </p:grpSp>
      <p:grpSp>
        <p:nvGrpSpPr>
          <p:cNvPr id="20" name="Group 20"/>
          <p:cNvGrpSpPr/>
          <p:nvPr/>
        </p:nvGrpSpPr>
        <p:grpSpPr>
          <a:xfrm>
            <a:off x="9834860" y="4041279"/>
            <a:ext cx="7460902" cy="470632"/>
            <a:chOff x="0" y="0"/>
            <a:chExt cx="9947870" cy="627509"/>
          </a:xfrm>
        </p:grpSpPr>
        <p:sp>
          <p:nvSpPr>
            <p:cNvPr id="21" name="Freeform 21"/>
            <p:cNvSpPr/>
            <p:nvPr/>
          </p:nvSpPr>
          <p:spPr>
            <a:xfrm>
              <a:off x="0" y="0"/>
              <a:ext cx="9947870" cy="627509"/>
            </a:xfrm>
            <a:custGeom>
              <a:avLst/>
              <a:gdLst/>
              <a:ahLst/>
              <a:cxnLst/>
              <a:rect l="l" t="t" r="r" b="b"/>
              <a:pathLst>
                <a:path w="9947870" h="627509">
                  <a:moveTo>
                    <a:pt x="0" y="0"/>
                  </a:moveTo>
                  <a:lnTo>
                    <a:pt x="9947870" y="0"/>
                  </a:lnTo>
                  <a:lnTo>
                    <a:pt x="9947870" y="627509"/>
                  </a:lnTo>
                  <a:lnTo>
                    <a:pt x="0" y="627509"/>
                  </a:lnTo>
                  <a:close/>
                </a:path>
              </a:pathLst>
            </a:custGeom>
            <a:solidFill>
              <a:srgbClr val="000000">
                <a:alpha val="0"/>
              </a:srgbClr>
            </a:solidFill>
          </p:spPr>
        </p:sp>
        <p:sp>
          <p:nvSpPr>
            <p:cNvPr id="22" name="TextBox 22"/>
            <p:cNvSpPr txBox="1"/>
            <p:nvPr/>
          </p:nvSpPr>
          <p:spPr>
            <a:xfrm>
              <a:off x="0" y="-85725"/>
              <a:ext cx="9947870" cy="713234"/>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Manage class schedules and instructor availability.</a:t>
              </a:r>
            </a:p>
          </p:txBody>
        </p:sp>
      </p:grpSp>
      <p:grpSp>
        <p:nvGrpSpPr>
          <p:cNvPr id="23" name="Group 23"/>
          <p:cNvGrpSpPr/>
          <p:nvPr/>
        </p:nvGrpSpPr>
        <p:grpSpPr>
          <a:xfrm>
            <a:off x="8556277" y="5680770"/>
            <a:ext cx="992237" cy="38100"/>
            <a:chOff x="0" y="0"/>
            <a:chExt cx="1322983" cy="50800"/>
          </a:xfrm>
        </p:grpSpPr>
        <p:sp>
          <p:nvSpPr>
            <p:cNvPr id="24" name="Freeform 24"/>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0C1D7"/>
            </a:solidFill>
          </p:spPr>
        </p:sp>
      </p:grpSp>
      <p:grpSp>
        <p:nvGrpSpPr>
          <p:cNvPr id="25" name="Group 25"/>
          <p:cNvGrpSpPr/>
          <p:nvPr/>
        </p:nvGrpSpPr>
        <p:grpSpPr>
          <a:xfrm>
            <a:off x="7951737" y="5376119"/>
            <a:ext cx="647402" cy="647403"/>
            <a:chOff x="0" y="0"/>
            <a:chExt cx="863203" cy="863203"/>
          </a:xfrm>
        </p:grpSpPr>
        <p:sp>
          <p:nvSpPr>
            <p:cNvPr id="26" name="Freeform 26"/>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id="27" name="Freeform 27"/>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id="28" name="Group 28"/>
          <p:cNvGrpSpPr/>
          <p:nvPr/>
        </p:nvGrpSpPr>
        <p:grpSpPr>
          <a:xfrm>
            <a:off x="8147894" y="5487144"/>
            <a:ext cx="254943" cy="649238"/>
            <a:chOff x="0" y="0"/>
            <a:chExt cx="339923" cy="865650"/>
          </a:xfrm>
        </p:grpSpPr>
        <p:sp>
          <p:nvSpPr>
            <p:cNvPr id="29" name="Freeform 29"/>
            <p:cNvSpPr/>
            <p:nvPr/>
          </p:nvSpPr>
          <p:spPr>
            <a:xfrm>
              <a:off x="0" y="0"/>
              <a:ext cx="339923" cy="865650"/>
            </a:xfrm>
            <a:custGeom>
              <a:avLst/>
              <a:gdLst/>
              <a:ahLst/>
              <a:cxnLst/>
              <a:rect l="l" t="t" r="r" b="b"/>
              <a:pathLst>
                <a:path w="339923" h="865650">
                  <a:moveTo>
                    <a:pt x="0" y="0"/>
                  </a:moveTo>
                  <a:lnTo>
                    <a:pt x="339923" y="0"/>
                  </a:lnTo>
                  <a:lnTo>
                    <a:pt x="339923" y="865650"/>
                  </a:lnTo>
                  <a:lnTo>
                    <a:pt x="0" y="865650"/>
                  </a:lnTo>
                  <a:close/>
                </a:path>
              </a:pathLst>
            </a:custGeom>
            <a:solidFill>
              <a:srgbClr val="000000">
                <a:alpha val="0"/>
              </a:srgbClr>
            </a:solidFill>
          </p:spPr>
        </p:sp>
        <p:sp>
          <p:nvSpPr>
            <p:cNvPr id="30" name="TextBox 30"/>
            <p:cNvSpPr txBox="1"/>
            <p:nvPr/>
          </p:nvSpPr>
          <p:spPr>
            <a:xfrm>
              <a:off x="0" y="47625"/>
              <a:ext cx="339923" cy="818025"/>
            </a:xfrm>
            <a:prstGeom prst="rect">
              <a:avLst/>
            </a:prstGeom>
          </p:spPr>
          <p:txBody>
            <a:bodyPr lIns="0" tIns="0" rIns="0" bIns="0" rtlCol="0" anchor="t"/>
            <a:lstStyle/>
            <a:p>
              <a:pPr algn="ctr">
                <a:lnSpc>
                  <a:spcPts val="3312"/>
                </a:lnSpc>
              </a:pPr>
              <a:r>
                <a:rPr lang="en-US" sz="3312" spc="-100">
                  <a:solidFill>
                    <a:srgbClr val="272525"/>
                  </a:solidFill>
                  <a:latin typeface="Archivo Black"/>
                  <a:ea typeface="Archivo Black"/>
                  <a:cs typeface="Archivo Black"/>
                  <a:sym typeface="Archivo Black"/>
                </a:rPr>
                <a:t>2</a:t>
              </a:r>
            </a:p>
          </p:txBody>
        </p:sp>
      </p:grpSp>
      <p:grpSp>
        <p:nvGrpSpPr>
          <p:cNvPr id="31" name="Group 31"/>
          <p:cNvGrpSpPr/>
          <p:nvPr/>
        </p:nvGrpSpPr>
        <p:grpSpPr>
          <a:xfrm>
            <a:off x="9834860" y="5345460"/>
            <a:ext cx="7460902" cy="918263"/>
            <a:chOff x="0" y="0"/>
            <a:chExt cx="9947870" cy="1224351"/>
          </a:xfrm>
        </p:grpSpPr>
        <p:sp>
          <p:nvSpPr>
            <p:cNvPr id="32" name="Freeform 32"/>
            <p:cNvSpPr/>
            <p:nvPr/>
          </p:nvSpPr>
          <p:spPr>
            <a:xfrm>
              <a:off x="0" y="0"/>
              <a:ext cx="9947870" cy="1224351"/>
            </a:xfrm>
            <a:custGeom>
              <a:avLst/>
              <a:gdLst/>
              <a:ahLst/>
              <a:cxnLst/>
              <a:rect l="l" t="t" r="r" b="b"/>
              <a:pathLst>
                <a:path w="9947870" h="1224351">
                  <a:moveTo>
                    <a:pt x="0" y="0"/>
                  </a:moveTo>
                  <a:lnTo>
                    <a:pt x="9947870" y="0"/>
                  </a:lnTo>
                  <a:lnTo>
                    <a:pt x="9947870" y="1224351"/>
                  </a:lnTo>
                  <a:lnTo>
                    <a:pt x="0" y="1224351"/>
                  </a:lnTo>
                  <a:close/>
                </a:path>
              </a:pathLst>
            </a:custGeom>
            <a:solidFill>
              <a:srgbClr val="000000">
                <a:alpha val="0"/>
              </a:srgbClr>
            </a:solidFill>
          </p:spPr>
        </p:sp>
        <p:sp>
          <p:nvSpPr>
            <p:cNvPr id="33" name="TextBox 33"/>
            <p:cNvSpPr txBox="1"/>
            <p:nvPr/>
          </p:nvSpPr>
          <p:spPr>
            <a:xfrm>
              <a:off x="0" y="-85725"/>
              <a:ext cx="9947870" cy="1310076"/>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Allow members to book classes, appointments, and equipment.</a:t>
              </a:r>
            </a:p>
          </p:txBody>
        </p:sp>
      </p:grpSp>
      <p:grpSp>
        <p:nvGrpSpPr>
          <p:cNvPr id="34" name="Group 34"/>
          <p:cNvGrpSpPr/>
          <p:nvPr/>
        </p:nvGrpSpPr>
        <p:grpSpPr>
          <a:xfrm>
            <a:off x="8556277" y="7438579"/>
            <a:ext cx="992237" cy="38100"/>
            <a:chOff x="0" y="0"/>
            <a:chExt cx="1322983" cy="50800"/>
          </a:xfrm>
        </p:grpSpPr>
        <p:sp>
          <p:nvSpPr>
            <p:cNvPr id="35" name="Freeform 35"/>
            <p:cNvSpPr/>
            <p:nvPr/>
          </p:nvSpPr>
          <p:spPr>
            <a:xfrm>
              <a:off x="0" y="0"/>
              <a:ext cx="1322959" cy="50800"/>
            </a:xfrm>
            <a:custGeom>
              <a:avLst/>
              <a:gdLst/>
              <a:ahLst/>
              <a:cxnLst/>
              <a:rect l="l" t="t" r="r" b="b"/>
              <a:pathLst>
                <a:path w="1322959" h="50800">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0C1D7"/>
            </a:solidFill>
          </p:spPr>
        </p:sp>
      </p:grpSp>
      <p:grpSp>
        <p:nvGrpSpPr>
          <p:cNvPr id="36" name="Group 36"/>
          <p:cNvGrpSpPr/>
          <p:nvPr/>
        </p:nvGrpSpPr>
        <p:grpSpPr>
          <a:xfrm>
            <a:off x="7951737" y="7133927"/>
            <a:ext cx="647402" cy="647402"/>
            <a:chOff x="0" y="0"/>
            <a:chExt cx="863203" cy="863203"/>
          </a:xfrm>
        </p:grpSpPr>
        <p:sp>
          <p:nvSpPr>
            <p:cNvPr id="37" name="Freeform 37"/>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id="38" name="Freeform 38"/>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id="39" name="Group 39"/>
          <p:cNvGrpSpPr/>
          <p:nvPr/>
        </p:nvGrpSpPr>
        <p:grpSpPr>
          <a:xfrm>
            <a:off x="8144470" y="7244954"/>
            <a:ext cx="261789" cy="649238"/>
            <a:chOff x="0" y="0"/>
            <a:chExt cx="349052" cy="865650"/>
          </a:xfrm>
        </p:grpSpPr>
        <p:sp>
          <p:nvSpPr>
            <p:cNvPr id="40" name="Freeform 40"/>
            <p:cNvSpPr/>
            <p:nvPr/>
          </p:nvSpPr>
          <p:spPr>
            <a:xfrm>
              <a:off x="0" y="0"/>
              <a:ext cx="349052" cy="865650"/>
            </a:xfrm>
            <a:custGeom>
              <a:avLst/>
              <a:gdLst/>
              <a:ahLst/>
              <a:cxnLst/>
              <a:rect l="l" t="t" r="r" b="b"/>
              <a:pathLst>
                <a:path w="349052" h="865650">
                  <a:moveTo>
                    <a:pt x="0" y="0"/>
                  </a:moveTo>
                  <a:lnTo>
                    <a:pt x="349052" y="0"/>
                  </a:lnTo>
                  <a:lnTo>
                    <a:pt x="349052" y="865650"/>
                  </a:lnTo>
                  <a:lnTo>
                    <a:pt x="0" y="865650"/>
                  </a:lnTo>
                  <a:close/>
                </a:path>
              </a:pathLst>
            </a:custGeom>
            <a:solidFill>
              <a:srgbClr val="000000">
                <a:alpha val="0"/>
              </a:srgbClr>
            </a:solidFill>
          </p:spPr>
        </p:sp>
        <p:sp>
          <p:nvSpPr>
            <p:cNvPr id="41" name="TextBox 41"/>
            <p:cNvSpPr txBox="1"/>
            <p:nvPr/>
          </p:nvSpPr>
          <p:spPr>
            <a:xfrm>
              <a:off x="0" y="47625"/>
              <a:ext cx="349052" cy="818025"/>
            </a:xfrm>
            <a:prstGeom prst="rect">
              <a:avLst/>
            </a:prstGeom>
          </p:spPr>
          <p:txBody>
            <a:bodyPr lIns="0" tIns="0" rIns="0" bIns="0" rtlCol="0" anchor="t"/>
            <a:lstStyle/>
            <a:p>
              <a:pPr algn="ctr">
                <a:lnSpc>
                  <a:spcPts val="3312"/>
                </a:lnSpc>
              </a:pPr>
              <a:r>
                <a:rPr lang="en-US" sz="3312" spc="-100">
                  <a:solidFill>
                    <a:srgbClr val="272525"/>
                  </a:solidFill>
                  <a:latin typeface="Archivo Black"/>
                  <a:ea typeface="Archivo Black"/>
                  <a:cs typeface="Archivo Black"/>
                  <a:sym typeface="Archivo Black"/>
                </a:rPr>
                <a:t>3</a:t>
              </a:r>
            </a:p>
          </p:txBody>
        </p:sp>
      </p:grpSp>
      <p:grpSp>
        <p:nvGrpSpPr>
          <p:cNvPr id="42" name="Group 42"/>
          <p:cNvGrpSpPr/>
          <p:nvPr/>
        </p:nvGrpSpPr>
        <p:grpSpPr>
          <a:xfrm>
            <a:off x="9834860" y="7103269"/>
            <a:ext cx="7460902" cy="918263"/>
            <a:chOff x="0" y="0"/>
            <a:chExt cx="9947870" cy="1224351"/>
          </a:xfrm>
        </p:grpSpPr>
        <p:sp>
          <p:nvSpPr>
            <p:cNvPr id="43" name="Freeform 43"/>
            <p:cNvSpPr/>
            <p:nvPr/>
          </p:nvSpPr>
          <p:spPr>
            <a:xfrm>
              <a:off x="0" y="0"/>
              <a:ext cx="9947870" cy="1224351"/>
            </a:xfrm>
            <a:custGeom>
              <a:avLst/>
              <a:gdLst/>
              <a:ahLst/>
              <a:cxnLst/>
              <a:rect l="l" t="t" r="r" b="b"/>
              <a:pathLst>
                <a:path w="9947870" h="1224351">
                  <a:moveTo>
                    <a:pt x="0" y="0"/>
                  </a:moveTo>
                  <a:lnTo>
                    <a:pt x="9947870" y="0"/>
                  </a:lnTo>
                  <a:lnTo>
                    <a:pt x="9947870" y="1224351"/>
                  </a:lnTo>
                  <a:lnTo>
                    <a:pt x="0" y="1224351"/>
                  </a:lnTo>
                  <a:close/>
                </a:path>
              </a:pathLst>
            </a:custGeom>
            <a:solidFill>
              <a:srgbClr val="000000">
                <a:alpha val="0"/>
              </a:srgbClr>
            </a:solidFill>
          </p:spPr>
        </p:sp>
        <p:sp>
          <p:nvSpPr>
            <p:cNvPr id="44" name="TextBox 44"/>
            <p:cNvSpPr txBox="1"/>
            <p:nvPr/>
          </p:nvSpPr>
          <p:spPr>
            <a:xfrm>
              <a:off x="0" y="-85725"/>
              <a:ext cx="9947870" cy="1310076"/>
            </a:xfrm>
            <a:prstGeom prst="rect">
              <a:avLst/>
            </a:prstGeom>
          </p:spPr>
          <p:txBody>
            <a:bodyPr lIns="0" tIns="0" rIns="0" bIns="0" rtlCol="0" anchor="t"/>
            <a:lstStyle/>
            <a:p>
              <a:pPr algn="l">
                <a:lnSpc>
                  <a:spcPts val="3562"/>
                </a:lnSpc>
              </a:pPr>
              <a:r>
                <a:rPr lang="en-US" sz="2187" b="1" spc="-45">
                  <a:solidFill>
                    <a:srgbClr val="272525"/>
                  </a:solidFill>
                  <a:latin typeface="Inter Bold"/>
                  <a:ea typeface="Inter Bold"/>
                  <a:cs typeface="Inter Bold"/>
                  <a:sym typeface="Inter Bold"/>
                </a:rPr>
                <a:t>Send reminders and notifications for scheduled activities.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8" name="Group 8"/>
          <p:cNvGrpSpPr/>
          <p:nvPr/>
        </p:nvGrpSpPr>
        <p:grpSpPr>
          <a:xfrm>
            <a:off x="992237" y="1233264"/>
            <a:ext cx="7088237" cy="3073897"/>
            <a:chOff x="0" y="0"/>
            <a:chExt cx="9450983" cy="4098529"/>
          </a:xfrm>
        </p:grpSpPr>
        <p:sp>
          <p:nvSpPr>
            <p:cNvPr id="9" name="Freeform 9"/>
            <p:cNvSpPr/>
            <p:nvPr/>
          </p:nvSpPr>
          <p:spPr>
            <a:xfrm>
              <a:off x="0" y="0"/>
              <a:ext cx="9450984" cy="4098529"/>
            </a:xfrm>
            <a:custGeom>
              <a:avLst/>
              <a:gdLst/>
              <a:ahLst/>
              <a:cxnLst/>
              <a:rect l="l" t="t" r="r" b="b"/>
              <a:pathLst>
                <a:path w="9450984" h="4098529">
                  <a:moveTo>
                    <a:pt x="0" y="0"/>
                  </a:moveTo>
                  <a:lnTo>
                    <a:pt x="9450984" y="0"/>
                  </a:lnTo>
                  <a:lnTo>
                    <a:pt x="9450984" y="4098529"/>
                  </a:lnTo>
                  <a:lnTo>
                    <a:pt x="0" y="4098529"/>
                  </a:lnTo>
                  <a:close/>
                </a:path>
              </a:pathLst>
            </a:custGeom>
            <a:solidFill>
              <a:srgbClr val="000000">
                <a:alpha val="0"/>
              </a:srgbClr>
            </a:solidFill>
          </p:spPr>
        </p:sp>
        <p:sp>
          <p:nvSpPr>
            <p:cNvPr id="10" name="TextBox 10"/>
            <p:cNvSpPr txBox="1"/>
            <p:nvPr/>
          </p:nvSpPr>
          <p:spPr>
            <a:xfrm>
              <a:off x="0" y="-38100"/>
              <a:ext cx="9450983" cy="4136629"/>
            </a:xfrm>
            <a:prstGeom prst="rect">
              <a:avLst/>
            </a:prstGeom>
          </p:spPr>
          <p:txBody>
            <a:bodyPr lIns="0" tIns="0" rIns="0" bIns="0" rtlCol="0" anchor="t"/>
            <a:lstStyle/>
            <a:p>
              <a:pPr algn="l">
                <a:lnSpc>
                  <a:spcPts val="6937"/>
                </a:lnSpc>
              </a:pPr>
              <a:r>
                <a:rPr lang="en-US" sz="5562" spc="-167">
                  <a:solidFill>
                    <a:srgbClr val="000000"/>
                  </a:solidFill>
                  <a:latin typeface="Archivo Black"/>
                  <a:ea typeface="Archivo Black"/>
                  <a:cs typeface="Archivo Black"/>
                  <a:sym typeface="Archivo Black"/>
                </a:rPr>
                <a:t>Facility Management</a:t>
              </a:r>
            </a:p>
          </p:txBody>
        </p:sp>
      </p:grpSp>
      <p:grpSp>
        <p:nvGrpSpPr>
          <p:cNvPr id="11" name="Group 11"/>
          <p:cNvGrpSpPr/>
          <p:nvPr/>
        </p:nvGrpSpPr>
        <p:grpSpPr>
          <a:xfrm>
            <a:off x="987475" y="3769072"/>
            <a:ext cx="222051" cy="1076176"/>
            <a:chOff x="0" y="0"/>
            <a:chExt cx="296068" cy="1434902"/>
          </a:xfrm>
        </p:grpSpPr>
        <p:sp>
          <p:nvSpPr>
            <p:cNvPr id="12" name="Freeform 12"/>
            <p:cNvSpPr/>
            <p:nvPr/>
          </p:nvSpPr>
          <p:spPr>
            <a:xfrm>
              <a:off x="6350" y="6350"/>
              <a:ext cx="283337" cy="1422146"/>
            </a:xfrm>
            <a:custGeom>
              <a:avLst/>
              <a:gdLst/>
              <a:ahLst/>
              <a:cxnLst/>
              <a:rect l="l" t="t" r="r" b="b"/>
              <a:pathLst>
                <a:path w="283337" h="1422146">
                  <a:moveTo>
                    <a:pt x="0" y="146685"/>
                  </a:moveTo>
                  <a:cubicBezTo>
                    <a:pt x="0" y="65659"/>
                    <a:pt x="63373" y="0"/>
                    <a:pt x="141732" y="0"/>
                  </a:cubicBezTo>
                  <a:cubicBezTo>
                    <a:pt x="220091" y="0"/>
                    <a:pt x="283337" y="65659"/>
                    <a:pt x="283337" y="146685"/>
                  </a:cubicBezTo>
                  <a:lnTo>
                    <a:pt x="283337" y="1275461"/>
                  </a:lnTo>
                  <a:cubicBezTo>
                    <a:pt x="283337" y="1356487"/>
                    <a:pt x="219964" y="1422146"/>
                    <a:pt x="141605" y="1422146"/>
                  </a:cubicBezTo>
                  <a:cubicBezTo>
                    <a:pt x="63246" y="1422146"/>
                    <a:pt x="0" y="1356487"/>
                    <a:pt x="0" y="1275461"/>
                  </a:cubicBezTo>
                  <a:close/>
                </a:path>
              </a:pathLst>
            </a:custGeom>
            <a:solidFill>
              <a:srgbClr val="DADBF1"/>
            </a:solidFill>
          </p:spPr>
        </p:sp>
        <p:sp>
          <p:nvSpPr>
            <p:cNvPr id="13" name="Freeform 13"/>
            <p:cNvSpPr/>
            <p:nvPr/>
          </p:nvSpPr>
          <p:spPr>
            <a:xfrm>
              <a:off x="0" y="0"/>
              <a:ext cx="296164" cy="1434846"/>
            </a:xfrm>
            <a:custGeom>
              <a:avLst/>
              <a:gdLst/>
              <a:ahLst/>
              <a:cxnLst/>
              <a:rect l="l" t="t" r="r" b="b"/>
              <a:pathLst>
                <a:path w="296164" h="1434846">
                  <a:moveTo>
                    <a:pt x="0" y="153035"/>
                  </a:moveTo>
                  <a:cubicBezTo>
                    <a:pt x="0" y="68707"/>
                    <a:pt x="66040" y="0"/>
                    <a:pt x="148082" y="0"/>
                  </a:cubicBezTo>
                  <a:cubicBezTo>
                    <a:pt x="149987" y="0"/>
                    <a:pt x="151892" y="889"/>
                    <a:pt x="153035" y="2413"/>
                  </a:cubicBezTo>
                  <a:lnTo>
                    <a:pt x="148082" y="6350"/>
                  </a:lnTo>
                  <a:lnTo>
                    <a:pt x="148082" y="0"/>
                  </a:lnTo>
                  <a:lnTo>
                    <a:pt x="148082" y="6350"/>
                  </a:lnTo>
                  <a:lnTo>
                    <a:pt x="148082" y="0"/>
                  </a:lnTo>
                  <a:cubicBezTo>
                    <a:pt x="229997" y="0"/>
                    <a:pt x="296164" y="68707"/>
                    <a:pt x="296164" y="153035"/>
                  </a:cubicBezTo>
                  <a:lnTo>
                    <a:pt x="296164" y="1281811"/>
                  </a:lnTo>
                  <a:lnTo>
                    <a:pt x="289814" y="1281811"/>
                  </a:lnTo>
                  <a:lnTo>
                    <a:pt x="296164" y="1281811"/>
                  </a:lnTo>
                  <a:cubicBezTo>
                    <a:pt x="296164" y="1366139"/>
                    <a:pt x="230124" y="1434846"/>
                    <a:pt x="148082" y="1434846"/>
                  </a:cubicBezTo>
                  <a:lnTo>
                    <a:pt x="148082" y="1428496"/>
                  </a:lnTo>
                  <a:lnTo>
                    <a:pt x="148082" y="1422146"/>
                  </a:lnTo>
                  <a:lnTo>
                    <a:pt x="148082" y="1428496"/>
                  </a:lnTo>
                  <a:lnTo>
                    <a:pt x="148082" y="1434846"/>
                  </a:lnTo>
                  <a:cubicBezTo>
                    <a:pt x="66040" y="1434846"/>
                    <a:pt x="0" y="1366139"/>
                    <a:pt x="0" y="1281811"/>
                  </a:cubicBezTo>
                  <a:lnTo>
                    <a:pt x="0" y="153035"/>
                  </a:lnTo>
                  <a:lnTo>
                    <a:pt x="6350" y="153035"/>
                  </a:lnTo>
                  <a:lnTo>
                    <a:pt x="0" y="153035"/>
                  </a:lnTo>
                  <a:moveTo>
                    <a:pt x="12700" y="153035"/>
                  </a:moveTo>
                  <a:lnTo>
                    <a:pt x="12700" y="1281811"/>
                  </a:lnTo>
                  <a:lnTo>
                    <a:pt x="6350" y="1281811"/>
                  </a:lnTo>
                  <a:lnTo>
                    <a:pt x="12700" y="1281811"/>
                  </a:lnTo>
                  <a:cubicBezTo>
                    <a:pt x="12700" y="1359535"/>
                    <a:pt x="73533" y="1422146"/>
                    <a:pt x="148082" y="1422146"/>
                  </a:cubicBezTo>
                  <a:cubicBezTo>
                    <a:pt x="151638" y="1422146"/>
                    <a:pt x="154432" y="1424940"/>
                    <a:pt x="154432" y="1428496"/>
                  </a:cubicBezTo>
                  <a:cubicBezTo>
                    <a:pt x="154432" y="1432052"/>
                    <a:pt x="151638" y="1434846"/>
                    <a:pt x="148082" y="1434846"/>
                  </a:cubicBezTo>
                  <a:cubicBezTo>
                    <a:pt x="144526" y="1434846"/>
                    <a:pt x="141732" y="1432052"/>
                    <a:pt x="141732" y="1428496"/>
                  </a:cubicBezTo>
                  <a:cubicBezTo>
                    <a:pt x="141732" y="1424940"/>
                    <a:pt x="144526" y="1422146"/>
                    <a:pt x="148082" y="1422146"/>
                  </a:cubicBezTo>
                  <a:cubicBezTo>
                    <a:pt x="222631" y="1422146"/>
                    <a:pt x="283464" y="1359535"/>
                    <a:pt x="283464" y="1281811"/>
                  </a:cubicBezTo>
                  <a:lnTo>
                    <a:pt x="283464" y="153035"/>
                  </a:lnTo>
                  <a:lnTo>
                    <a:pt x="289814" y="153035"/>
                  </a:lnTo>
                  <a:lnTo>
                    <a:pt x="283464" y="153035"/>
                  </a:lnTo>
                  <a:cubicBezTo>
                    <a:pt x="283337" y="75311"/>
                    <a:pt x="222631" y="12700"/>
                    <a:pt x="148082" y="12700"/>
                  </a:cubicBezTo>
                  <a:cubicBezTo>
                    <a:pt x="146177" y="12700"/>
                    <a:pt x="144272" y="11811"/>
                    <a:pt x="143129" y="10287"/>
                  </a:cubicBezTo>
                  <a:lnTo>
                    <a:pt x="148082" y="6350"/>
                  </a:lnTo>
                  <a:lnTo>
                    <a:pt x="148082" y="12700"/>
                  </a:lnTo>
                  <a:cubicBezTo>
                    <a:pt x="73533" y="12700"/>
                    <a:pt x="12700" y="75311"/>
                    <a:pt x="12700" y="153035"/>
                  </a:cubicBezTo>
                  <a:close/>
                </a:path>
              </a:pathLst>
            </a:custGeom>
            <a:solidFill>
              <a:srgbClr val="C0C1D7"/>
            </a:solidFill>
          </p:spPr>
        </p:sp>
      </p:grpSp>
      <p:grpSp>
        <p:nvGrpSpPr>
          <p:cNvPr id="14" name="Group 14"/>
          <p:cNvGrpSpPr/>
          <p:nvPr/>
        </p:nvGrpSpPr>
        <p:grpSpPr>
          <a:xfrm>
            <a:off x="1629966" y="3586020"/>
            <a:ext cx="3544044" cy="960977"/>
            <a:chOff x="0" y="0"/>
            <a:chExt cx="4725392" cy="1281303"/>
          </a:xfrm>
        </p:grpSpPr>
        <p:sp>
          <p:nvSpPr>
            <p:cNvPr id="15" name="Freeform 15"/>
            <p:cNvSpPr/>
            <p:nvPr/>
          </p:nvSpPr>
          <p:spPr>
            <a:xfrm>
              <a:off x="0" y="0"/>
              <a:ext cx="4725392" cy="1281303"/>
            </a:xfrm>
            <a:custGeom>
              <a:avLst/>
              <a:gdLst/>
              <a:ahLst/>
              <a:cxnLst/>
              <a:rect l="l" t="t" r="r" b="b"/>
              <a:pathLst>
                <a:path w="4725392" h="1281303">
                  <a:moveTo>
                    <a:pt x="0" y="0"/>
                  </a:moveTo>
                  <a:lnTo>
                    <a:pt x="4725392" y="0"/>
                  </a:lnTo>
                  <a:lnTo>
                    <a:pt x="4725392" y="1281303"/>
                  </a:lnTo>
                  <a:lnTo>
                    <a:pt x="0" y="1281303"/>
                  </a:lnTo>
                  <a:close/>
                </a:path>
              </a:pathLst>
            </a:custGeom>
            <a:solidFill>
              <a:srgbClr val="000000">
                <a:alpha val="0"/>
              </a:srgbClr>
            </a:solidFill>
          </p:spPr>
        </p:sp>
        <p:sp>
          <p:nvSpPr>
            <p:cNvPr id="16" name="TextBox 16"/>
            <p:cNvSpPr txBox="1"/>
            <p:nvPr/>
          </p:nvSpPr>
          <p:spPr>
            <a:xfrm>
              <a:off x="0" y="-19050"/>
              <a:ext cx="4725392" cy="1300353"/>
            </a:xfrm>
            <a:prstGeom prst="rect">
              <a:avLst/>
            </a:prstGeom>
          </p:spPr>
          <p:txBody>
            <a:bodyPr lIns="0" tIns="0" rIns="0" bIns="0" rtlCol="0" anchor="t"/>
            <a:lstStyle/>
            <a:p>
              <a:pPr algn="l">
                <a:lnSpc>
                  <a:spcPts val="3437"/>
                </a:lnSpc>
              </a:pPr>
              <a:r>
                <a:rPr lang="en-US" sz="2750" spc="-83">
                  <a:solidFill>
                    <a:srgbClr val="272525"/>
                  </a:solidFill>
                  <a:latin typeface="Archivo Black"/>
                  <a:ea typeface="Archivo Black"/>
                  <a:cs typeface="Archivo Black"/>
                  <a:sym typeface="Archivo Black"/>
                </a:rPr>
                <a:t>Equipment Inventory</a:t>
              </a:r>
            </a:p>
          </p:txBody>
        </p:sp>
      </p:grpSp>
      <p:grpSp>
        <p:nvGrpSpPr>
          <p:cNvPr id="17" name="Group 17"/>
          <p:cNvGrpSpPr/>
          <p:nvPr/>
        </p:nvGrpSpPr>
        <p:grpSpPr>
          <a:xfrm>
            <a:off x="1629966" y="4386858"/>
            <a:ext cx="8807798" cy="453629"/>
            <a:chOff x="0" y="0"/>
            <a:chExt cx="11743730" cy="604838"/>
          </a:xfrm>
        </p:grpSpPr>
        <p:sp>
          <p:nvSpPr>
            <p:cNvPr id="18" name="Freeform 18"/>
            <p:cNvSpPr/>
            <p:nvPr/>
          </p:nvSpPr>
          <p:spPr>
            <a:xfrm>
              <a:off x="0" y="0"/>
              <a:ext cx="11743730" cy="604838"/>
            </a:xfrm>
            <a:custGeom>
              <a:avLst/>
              <a:gdLst/>
              <a:ahLst/>
              <a:cxnLst/>
              <a:rect l="l" t="t" r="r" b="b"/>
              <a:pathLst>
                <a:path w="11743730" h="604838">
                  <a:moveTo>
                    <a:pt x="0" y="0"/>
                  </a:moveTo>
                  <a:lnTo>
                    <a:pt x="11743730" y="0"/>
                  </a:lnTo>
                  <a:lnTo>
                    <a:pt x="11743730" y="604838"/>
                  </a:lnTo>
                  <a:lnTo>
                    <a:pt x="0" y="604838"/>
                  </a:lnTo>
                  <a:close/>
                </a:path>
              </a:pathLst>
            </a:custGeom>
            <a:solidFill>
              <a:srgbClr val="000000">
                <a:alpha val="0"/>
              </a:srgbClr>
            </a:solidFill>
          </p:spPr>
        </p:sp>
        <p:sp>
          <p:nvSpPr>
            <p:cNvPr id="19" name="TextBox 19"/>
            <p:cNvSpPr txBox="1"/>
            <p:nvPr/>
          </p:nvSpPr>
          <p:spPr>
            <a:xfrm>
              <a:off x="0" y="-85725"/>
              <a:ext cx="11743730" cy="690563"/>
            </a:xfrm>
            <a:prstGeom prst="rect">
              <a:avLst/>
            </a:prstGeom>
          </p:spPr>
          <p:txBody>
            <a:bodyPr lIns="0" tIns="0" rIns="0" bIns="0" rtlCol="0" anchor="t"/>
            <a:lstStyle/>
            <a:p>
              <a:pPr algn="l">
                <a:lnSpc>
                  <a:spcPts val="3562"/>
                </a:lnSpc>
              </a:pPr>
              <a:r>
                <a:rPr lang="en-US" sz="2187" spc="-45">
                  <a:solidFill>
                    <a:srgbClr val="272525"/>
                  </a:solidFill>
                  <a:latin typeface="Inter"/>
                  <a:ea typeface="Inter"/>
                  <a:cs typeface="Inter"/>
                  <a:sym typeface="Inter"/>
                </a:rPr>
                <a:t>Maintain a detailed inventory of all fitness equipment.</a:t>
              </a:r>
            </a:p>
          </p:txBody>
        </p:sp>
      </p:grpSp>
      <p:grpSp>
        <p:nvGrpSpPr>
          <p:cNvPr id="20" name="Group 20"/>
          <p:cNvGrpSpPr/>
          <p:nvPr/>
        </p:nvGrpSpPr>
        <p:grpSpPr>
          <a:xfrm>
            <a:off x="1412676" y="5119241"/>
            <a:ext cx="222051" cy="1076176"/>
            <a:chOff x="0" y="0"/>
            <a:chExt cx="296068" cy="1434902"/>
          </a:xfrm>
        </p:grpSpPr>
        <p:sp>
          <p:nvSpPr>
            <p:cNvPr id="21" name="Freeform 21"/>
            <p:cNvSpPr/>
            <p:nvPr/>
          </p:nvSpPr>
          <p:spPr>
            <a:xfrm>
              <a:off x="6350" y="6350"/>
              <a:ext cx="283337" cy="1422146"/>
            </a:xfrm>
            <a:custGeom>
              <a:avLst/>
              <a:gdLst/>
              <a:ahLst/>
              <a:cxnLst/>
              <a:rect l="l" t="t" r="r" b="b"/>
              <a:pathLst>
                <a:path w="283337" h="1422146">
                  <a:moveTo>
                    <a:pt x="0" y="146685"/>
                  </a:moveTo>
                  <a:cubicBezTo>
                    <a:pt x="0" y="65659"/>
                    <a:pt x="63373" y="0"/>
                    <a:pt x="141732" y="0"/>
                  </a:cubicBezTo>
                  <a:cubicBezTo>
                    <a:pt x="220091" y="0"/>
                    <a:pt x="283337" y="65659"/>
                    <a:pt x="283337" y="146685"/>
                  </a:cubicBezTo>
                  <a:lnTo>
                    <a:pt x="283337" y="1275461"/>
                  </a:lnTo>
                  <a:cubicBezTo>
                    <a:pt x="283337" y="1356487"/>
                    <a:pt x="219964" y="1422146"/>
                    <a:pt x="141605" y="1422146"/>
                  </a:cubicBezTo>
                  <a:cubicBezTo>
                    <a:pt x="63246" y="1422146"/>
                    <a:pt x="0" y="1356487"/>
                    <a:pt x="0" y="1275461"/>
                  </a:cubicBezTo>
                  <a:close/>
                </a:path>
              </a:pathLst>
            </a:custGeom>
            <a:solidFill>
              <a:srgbClr val="DADBF1"/>
            </a:solidFill>
          </p:spPr>
        </p:sp>
        <p:sp>
          <p:nvSpPr>
            <p:cNvPr id="22" name="Freeform 22"/>
            <p:cNvSpPr/>
            <p:nvPr/>
          </p:nvSpPr>
          <p:spPr>
            <a:xfrm>
              <a:off x="0" y="0"/>
              <a:ext cx="296164" cy="1434846"/>
            </a:xfrm>
            <a:custGeom>
              <a:avLst/>
              <a:gdLst/>
              <a:ahLst/>
              <a:cxnLst/>
              <a:rect l="l" t="t" r="r" b="b"/>
              <a:pathLst>
                <a:path w="296164" h="1434846">
                  <a:moveTo>
                    <a:pt x="0" y="153035"/>
                  </a:moveTo>
                  <a:cubicBezTo>
                    <a:pt x="0" y="68707"/>
                    <a:pt x="66040" y="0"/>
                    <a:pt x="148082" y="0"/>
                  </a:cubicBezTo>
                  <a:cubicBezTo>
                    <a:pt x="149987" y="0"/>
                    <a:pt x="151892" y="889"/>
                    <a:pt x="153035" y="2413"/>
                  </a:cubicBezTo>
                  <a:lnTo>
                    <a:pt x="148082" y="6350"/>
                  </a:lnTo>
                  <a:lnTo>
                    <a:pt x="148082" y="0"/>
                  </a:lnTo>
                  <a:lnTo>
                    <a:pt x="148082" y="6350"/>
                  </a:lnTo>
                  <a:lnTo>
                    <a:pt x="148082" y="0"/>
                  </a:lnTo>
                  <a:cubicBezTo>
                    <a:pt x="229997" y="0"/>
                    <a:pt x="296164" y="68707"/>
                    <a:pt x="296164" y="153035"/>
                  </a:cubicBezTo>
                  <a:lnTo>
                    <a:pt x="296164" y="1281811"/>
                  </a:lnTo>
                  <a:lnTo>
                    <a:pt x="289814" y="1281811"/>
                  </a:lnTo>
                  <a:lnTo>
                    <a:pt x="296164" y="1281811"/>
                  </a:lnTo>
                  <a:cubicBezTo>
                    <a:pt x="296164" y="1366139"/>
                    <a:pt x="230124" y="1434846"/>
                    <a:pt x="148082" y="1434846"/>
                  </a:cubicBezTo>
                  <a:lnTo>
                    <a:pt x="148082" y="1428496"/>
                  </a:lnTo>
                  <a:lnTo>
                    <a:pt x="148082" y="1422146"/>
                  </a:lnTo>
                  <a:lnTo>
                    <a:pt x="148082" y="1428496"/>
                  </a:lnTo>
                  <a:lnTo>
                    <a:pt x="148082" y="1434846"/>
                  </a:lnTo>
                  <a:cubicBezTo>
                    <a:pt x="66040" y="1434846"/>
                    <a:pt x="0" y="1366139"/>
                    <a:pt x="0" y="1281811"/>
                  </a:cubicBezTo>
                  <a:lnTo>
                    <a:pt x="0" y="153035"/>
                  </a:lnTo>
                  <a:lnTo>
                    <a:pt x="6350" y="153035"/>
                  </a:lnTo>
                  <a:lnTo>
                    <a:pt x="0" y="153035"/>
                  </a:lnTo>
                  <a:moveTo>
                    <a:pt x="12700" y="153035"/>
                  </a:moveTo>
                  <a:lnTo>
                    <a:pt x="12700" y="1281811"/>
                  </a:lnTo>
                  <a:lnTo>
                    <a:pt x="6350" y="1281811"/>
                  </a:lnTo>
                  <a:lnTo>
                    <a:pt x="12700" y="1281811"/>
                  </a:lnTo>
                  <a:cubicBezTo>
                    <a:pt x="12700" y="1359535"/>
                    <a:pt x="73533" y="1422146"/>
                    <a:pt x="148082" y="1422146"/>
                  </a:cubicBezTo>
                  <a:cubicBezTo>
                    <a:pt x="151638" y="1422146"/>
                    <a:pt x="154432" y="1424940"/>
                    <a:pt x="154432" y="1428496"/>
                  </a:cubicBezTo>
                  <a:cubicBezTo>
                    <a:pt x="154432" y="1432052"/>
                    <a:pt x="151638" y="1434846"/>
                    <a:pt x="148082" y="1434846"/>
                  </a:cubicBezTo>
                  <a:cubicBezTo>
                    <a:pt x="144526" y="1434846"/>
                    <a:pt x="141732" y="1432052"/>
                    <a:pt x="141732" y="1428496"/>
                  </a:cubicBezTo>
                  <a:cubicBezTo>
                    <a:pt x="141732" y="1424940"/>
                    <a:pt x="144526" y="1422146"/>
                    <a:pt x="148082" y="1422146"/>
                  </a:cubicBezTo>
                  <a:cubicBezTo>
                    <a:pt x="222631" y="1422146"/>
                    <a:pt x="283464" y="1359535"/>
                    <a:pt x="283464" y="1281811"/>
                  </a:cubicBezTo>
                  <a:lnTo>
                    <a:pt x="283464" y="153035"/>
                  </a:lnTo>
                  <a:lnTo>
                    <a:pt x="289814" y="153035"/>
                  </a:lnTo>
                  <a:lnTo>
                    <a:pt x="283464" y="153035"/>
                  </a:lnTo>
                  <a:cubicBezTo>
                    <a:pt x="283337" y="75311"/>
                    <a:pt x="222631" y="12700"/>
                    <a:pt x="148082" y="12700"/>
                  </a:cubicBezTo>
                  <a:cubicBezTo>
                    <a:pt x="146177" y="12700"/>
                    <a:pt x="144272" y="11811"/>
                    <a:pt x="143129" y="10287"/>
                  </a:cubicBezTo>
                  <a:lnTo>
                    <a:pt x="148082" y="6350"/>
                  </a:lnTo>
                  <a:lnTo>
                    <a:pt x="148082" y="12700"/>
                  </a:lnTo>
                  <a:cubicBezTo>
                    <a:pt x="73533" y="12700"/>
                    <a:pt x="12700" y="75311"/>
                    <a:pt x="12700" y="153035"/>
                  </a:cubicBezTo>
                  <a:close/>
                </a:path>
              </a:pathLst>
            </a:custGeom>
            <a:solidFill>
              <a:srgbClr val="C0C1D7"/>
            </a:solidFill>
          </p:spPr>
        </p:sp>
      </p:grpSp>
      <p:grpSp>
        <p:nvGrpSpPr>
          <p:cNvPr id="23" name="Group 23"/>
          <p:cNvGrpSpPr/>
          <p:nvPr/>
        </p:nvGrpSpPr>
        <p:grpSpPr>
          <a:xfrm>
            <a:off x="2055168" y="5124004"/>
            <a:ext cx="3544044" cy="532352"/>
            <a:chOff x="0" y="0"/>
            <a:chExt cx="4725392" cy="709803"/>
          </a:xfrm>
        </p:grpSpPr>
        <p:sp>
          <p:nvSpPr>
            <p:cNvPr id="24" name="Freeform 24"/>
            <p:cNvSpPr/>
            <p:nvPr/>
          </p:nvSpPr>
          <p:spPr>
            <a:xfrm>
              <a:off x="0" y="0"/>
              <a:ext cx="4725392" cy="709803"/>
            </a:xfrm>
            <a:custGeom>
              <a:avLst/>
              <a:gdLst/>
              <a:ahLst/>
              <a:cxnLst/>
              <a:rect l="l" t="t" r="r" b="b"/>
              <a:pathLst>
                <a:path w="4725392" h="709803">
                  <a:moveTo>
                    <a:pt x="0" y="0"/>
                  </a:moveTo>
                  <a:lnTo>
                    <a:pt x="4725392" y="0"/>
                  </a:lnTo>
                  <a:lnTo>
                    <a:pt x="4725392" y="709803"/>
                  </a:lnTo>
                  <a:lnTo>
                    <a:pt x="0" y="709803"/>
                  </a:lnTo>
                  <a:close/>
                </a:path>
              </a:pathLst>
            </a:custGeom>
            <a:solidFill>
              <a:srgbClr val="000000">
                <a:alpha val="0"/>
              </a:srgbClr>
            </a:solidFill>
          </p:spPr>
        </p:sp>
        <p:sp>
          <p:nvSpPr>
            <p:cNvPr id="25" name="TextBox 25"/>
            <p:cNvSpPr txBox="1"/>
            <p:nvPr/>
          </p:nvSpPr>
          <p:spPr>
            <a:xfrm>
              <a:off x="0" y="-19050"/>
              <a:ext cx="4725392" cy="728853"/>
            </a:xfrm>
            <a:prstGeom prst="rect">
              <a:avLst/>
            </a:prstGeom>
          </p:spPr>
          <p:txBody>
            <a:bodyPr lIns="0" tIns="0" rIns="0" bIns="0" rtlCol="0" anchor="t"/>
            <a:lstStyle/>
            <a:p>
              <a:pPr algn="l">
                <a:lnSpc>
                  <a:spcPts val="3437"/>
                </a:lnSpc>
              </a:pPr>
              <a:r>
                <a:rPr lang="en-US" sz="2750" spc="-83">
                  <a:solidFill>
                    <a:srgbClr val="272525"/>
                  </a:solidFill>
                  <a:latin typeface="Archivo Black"/>
                  <a:ea typeface="Archivo Black"/>
                  <a:cs typeface="Archivo Black"/>
                  <a:sym typeface="Archivo Black"/>
                </a:rPr>
                <a:t>Usage Tracking</a:t>
              </a:r>
            </a:p>
          </p:txBody>
        </p:sp>
      </p:grpSp>
      <p:grpSp>
        <p:nvGrpSpPr>
          <p:cNvPr id="26" name="Group 26"/>
          <p:cNvGrpSpPr/>
          <p:nvPr/>
        </p:nvGrpSpPr>
        <p:grpSpPr>
          <a:xfrm>
            <a:off x="2055168" y="5737026"/>
            <a:ext cx="8382595" cy="453629"/>
            <a:chOff x="0" y="0"/>
            <a:chExt cx="11176793" cy="604838"/>
          </a:xfrm>
        </p:grpSpPr>
        <p:sp>
          <p:nvSpPr>
            <p:cNvPr id="27" name="Freeform 27"/>
            <p:cNvSpPr/>
            <p:nvPr/>
          </p:nvSpPr>
          <p:spPr>
            <a:xfrm>
              <a:off x="0" y="0"/>
              <a:ext cx="11176793" cy="604838"/>
            </a:xfrm>
            <a:custGeom>
              <a:avLst/>
              <a:gdLst/>
              <a:ahLst/>
              <a:cxnLst/>
              <a:rect l="l" t="t" r="r" b="b"/>
              <a:pathLst>
                <a:path w="11176793" h="604838">
                  <a:moveTo>
                    <a:pt x="0" y="0"/>
                  </a:moveTo>
                  <a:lnTo>
                    <a:pt x="11176793" y="0"/>
                  </a:lnTo>
                  <a:lnTo>
                    <a:pt x="11176793" y="604838"/>
                  </a:lnTo>
                  <a:lnTo>
                    <a:pt x="0" y="604838"/>
                  </a:lnTo>
                  <a:close/>
                </a:path>
              </a:pathLst>
            </a:custGeom>
            <a:solidFill>
              <a:srgbClr val="000000">
                <a:alpha val="0"/>
              </a:srgbClr>
            </a:solidFill>
          </p:spPr>
        </p:sp>
        <p:sp>
          <p:nvSpPr>
            <p:cNvPr id="28" name="TextBox 28"/>
            <p:cNvSpPr txBox="1"/>
            <p:nvPr/>
          </p:nvSpPr>
          <p:spPr>
            <a:xfrm>
              <a:off x="0" y="-85725"/>
              <a:ext cx="11176793" cy="690563"/>
            </a:xfrm>
            <a:prstGeom prst="rect">
              <a:avLst/>
            </a:prstGeom>
          </p:spPr>
          <p:txBody>
            <a:bodyPr lIns="0" tIns="0" rIns="0" bIns="0" rtlCol="0" anchor="t"/>
            <a:lstStyle/>
            <a:p>
              <a:pPr algn="l">
                <a:lnSpc>
                  <a:spcPts val="3562"/>
                </a:lnSpc>
              </a:pPr>
              <a:r>
                <a:rPr lang="en-US" sz="2187" spc="-45">
                  <a:solidFill>
                    <a:srgbClr val="272525"/>
                  </a:solidFill>
                  <a:latin typeface="Inter"/>
                  <a:ea typeface="Inter"/>
                  <a:cs typeface="Inter"/>
                  <a:sym typeface="Inter"/>
                </a:rPr>
                <a:t>Track equipment usage and identify popular items.</a:t>
              </a:r>
            </a:p>
          </p:txBody>
        </p:sp>
      </p:grpSp>
      <p:grpSp>
        <p:nvGrpSpPr>
          <p:cNvPr id="29" name="Group 29"/>
          <p:cNvGrpSpPr/>
          <p:nvPr/>
        </p:nvGrpSpPr>
        <p:grpSpPr>
          <a:xfrm>
            <a:off x="1838028" y="6469410"/>
            <a:ext cx="222051" cy="1076176"/>
            <a:chOff x="0" y="0"/>
            <a:chExt cx="296068" cy="1434902"/>
          </a:xfrm>
        </p:grpSpPr>
        <p:sp>
          <p:nvSpPr>
            <p:cNvPr id="30" name="Freeform 30"/>
            <p:cNvSpPr/>
            <p:nvPr/>
          </p:nvSpPr>
          <p:spPr>
            <a:xfrm>
              <a:off x="6350" y="6350"/>
              <a:ext cx="283337" cy="1422146"/>
            </a:xfrm>
            <a:custGeom>
              <a:avLst/>
              <a:gdLst/>
              <a:ahLst/>
              <a:cxnLst/>
              <a:rect l="l" t="t" r="r" b="b"/>
              <a:pathLst>
                <a:path w="283337" h="1422146">
                  <a:moveTo>
                    <a:pt x="0" y="146685"/>
                  </a:moveTo>
                  <a:cubicBezTo>
                    <a:pt x="0" y="65659"/>
                    <a:pt x="63373" y="0"/>
                    <a:pt x="141732" y="0"/>
                  </a:cubicBezTo>
                  <a:cubicBezTo>
                    <a:pt x="220091" y="0"/>
                    <a:pt x="283337" y="65659"/>
                    <a:pt x="283337" y="146685"/>
                  </a:cubicBezTo>
                  <a:lnTo>
                    <a:pt x="283337" y="1275461"/>
                  </a:lnTo>
                  <a:cubicBezTo>
                    <a:pt x="283337" y="1356487"/>
                    <a:pt x="219964" y="1422146"/>
                    <a:pt x="141605" y="1422146"/>
                  </a:cubicBezTo>
                  <a:cubicBezTo>
                    <a:pt x="63246" y="1422146"/>
                    <a:pt x="0" y="1356487"/>
                    <a:pt x="0" y="1275461"/>
                  </a:cubicBezTo>
                  <a:close/>
                </a:path>
              </a:pathLst>
            </a:custGeom>
            <a:solidFill>
              <a:srgbClr val="DADBF1"/>
            </a:solidFill>
          </p:spPr>
        </p:sp>
        <p:sp>
          <p:nvSpPr>
            <p:cNvPr id="31" name="Freeform 31"/>
            <p:cNvSpPr/>
            <p:nvPr/>
          </p:nvSpPr>
          <p:spPr>
            <a:xfrm>
              <a:off x="0" y="0"/>
              <a:ext cx="296164" cy="1434846"/>
            </a:xfrm>
            <a:custGeom>
              <a:avLst/>
              <a:gdLst/>
              <a:ahLst/>
              <a:cxnLst/>
              <a:rect l="l" t="t" r="r" b="b"/>
              <a:pathLst>
                <a:path w="296164" h="1434846">
                  <a:moveTo>
                    <a:pt x="0" y="153035"/>
                  </a:moveTo>
                  <a:cubicBezTo>
                    <a:pt x="0" y="68707"/>
                    <a:pt x="66040" y="0"/>
                    <a:pt x="148082" y="0"/>
                  </a:cubicBezTo>
                  <a:cubicBezTo>
                    <a:pt x="149987" y="0"/>
                    <a:pt x="151892" y="889"/>
                    <a:pt x="153035" y="2413"/>
                  </a:cubicBezTo>
                  <a:lnTo>
                    <a:pt x="148082" y="6350"/>
                  </a:lnTo>
                  <a:lnTo>
                    <a:pt x="148082" y="0"/>
                  </a:lnTo>
                  <a:lnTo>
                    <a:pt x="148082" y="6350"/>
                  </a:lnTo>
                  <a:lnTo>
                    <a:pt x="148082" y="0"/>
                  </a:lnTo>
                  <a:cubicBezTo>
                    <a:pt x="229997" y="0"/>
                    <a:pt x="296164" y="68707"/>
                    <a:pt x="296164" y="153035"/>
                  </a:cubicBezTo>
                  <a:lnTo>
                    <a:pt x="296164" y="1281811"/>
                  </a:lnTo>
                  <a:lnTo>
                    <a:pt x="289814" y="1281811"/>
                  </a:lnTo>
                  <a:lnTo>
                    <a:pt x="296164" y="1281811"/>
                  </a:lnTo>
                  <a:cubicBezTo>
                    <a:pt x="296164" y="1366139"/>
                    <a:pt x="230124" y="1434846"/>
                    <a:pt x="148082" y="1434846"/>
                  </a:cubicBezTo>
                  <a:lnTo>
                    <a:pt x="148082" y="1428496"/>
                  </a:lnTo>
                  <a:lnTo>
                    <a:pt x="148082" y="1422146"/>
                  </a:lnTo>
                  <a:lnTo>
                    <a:pt x="148082" y="1428496"/>
                  </a:lnTo>
                  <a:lnTo>
                    <a:pt x="148082" y="1434846"/>
                  </a:lnTo>
                  <a:cubicBezTo>
                    <a:pt x="66040" y="1434846"/>
                    <a:pt x="0" y="1366139"/>
                    <a:pt x="0" y="1281811"/>
                  </a:cubicBezTo>
                  <a:lnTo>
                    <a:pt x="0" y="153035"/>
                  </a:lnTo>
                  <a:lnTo>
                    <a:pt x="6350" y="153035"/>
                  </a:lnTo>
                  <a:lnTo>
                    <a:pt x="0" y="153035"/>
                  </a:lnTo>
                  <a:moveTo>
                    <a:pt x="12700" y="153035"/>
                  </a:moveTo>
                  <a:lnTo>
                    <a:pt x="12700" y="1281811"/>
                  </a:lnTo>
                  <a:lnTo>
                    <a:pt x="6350" y="1281811"/>
                  </a:lnTo>
                  <a:lnTo>
                    <a:pt x="12700" y="1281811"/>
                  </a:lnTo>
                  <a:cubicBezTo>
                    <a:pt x="12700" y="1359535"/>
                    <a:pt x="73533" y="1422146"/>
                    <a:pt x="148082" y="1422146"/>
                  </a:cubicBezTo>
                  <a:cubicBezTo>
                    <a:pt x="151638" y="1422146"/>
                    <a:pt x="154432" y="1424940"/>
                    <a:pt x="154432" y="1428496"/>
                  </a:cubicBezTo>
                  <a:cubicBezTo>
                    <a:pt x="154432" y="1432052"/>
                    <a:pt x="151638" y="1434846"/>
                    <a:pt x="148082" y="1434846"/>
                  </a:cubicBezTo>
                  <a:cubicBezTo>
                    <a:pt x="144526" y="1434846"/>
                    <a:pt x="141732" y="1432052"/>
                    <a:pt x="141732" y="1428496"/>
                  </a:cubicBezTo>
                  <a:cubicBezTo>
                    <a:pt x="141732" y="1424940"/>
                    <a:pt x="144526" y="1422146"/>
                    <a:pt x="148082" y="1422146"/>
                  </a:cubicBezTo>
                  <a:cubicBezTo>
                    <a:pt x="222631" y="1422146"/>
                    <a:pt x="283464" y="1359535"/>
                    <a:pt x="283464" y="1281811"/>
                  </a:cubicBezTo>
                  <a:lnTo>
                    <a:pt x="283464" y="153035"/>
                  </a:lnTo>
                  <a:lnTo>
                    <a:pt x="289814" y="153035"/>
                  </a:lnTo>
                  <a:lnTo>
                    <a:pt x="283464" y="153035"/>
                  </a:lnTo>
                  <a:cubicBezTo>
                    <a:pt x="283337" y="75311"/>
                    <a:pt x="222631" y="12700"/>
                    <a:pt x="148082" y="12700"/>
                  </a:cubicBezTo>
                  <a:cubicBezTo>
                    <a:pt x="146177" y="12700"/>
                    <a:pt x="144272" y="11811"/>
                    <a:pt x="143129" y="10287"/>
                  </a:cubicBezTo>
                  <a:lnTo>
                    <a:pt x="148082" y="6350"/>
                  </a:lnTo>
                  <a:lnTo>
                    <a:pt x="148082" y="12700"/>
                  </a:lnTo>
                  <a:cubicBezTo>
                    <a:pt x="73533" y="12700"/>
                    <a:pt x="12700" y="75311"/>
                    <a:pt x="12700" y="153035"/>
                  </a:cubicBezTo>
                  <a:close/>
                </a:path>
              </a:pathLst>
            </a:custGeom>
            <a:solidFill>
              <a:srgbClr val="C0C1D7"/>
            </a:solidFill>
          </p:spPr>
        </p:sp>
      </p:grpSp>
      <p:grpSp>
        <p:nvGrpSpPr>
          <p:cNvPr id="32" name="Group 32"/>
          <p:cNvGrpSpPr/>
          <p:nvPr/>
        </p:nvGrpSpPr>
        <p:grpSpPr>
          <a:xfrm>
            <a:off x="2480519" y="6266855"/>
            <a:ext cx="4057501" cy="960977"/>
            <a:chOff x="0" y="0"/>
            <a:chExt cx="5410002" cy="1281303"/>
          </a:xfrm>
        </p:grpSpPr>
        <p:sp>
          <p:nvSpPr>
            <p:cNvPr id="33" name="Freeform 33"/>
            <p:cNvSpPr/>
            <p:nvPr/>
          </p:nvSpPr>
          <p:spPr>
            <a:xfrm>
              <a:off x="0" y="0"/>
              <a:ext cx="5410002" cy="1281303"/>
            </a:xfrm>
            <a:custGeom>
              <a:avLst/>
              <a:gdLst/>
              <a:ahLst/>
              <a:cxnLst/>
              <a:rect l="l" t="t" r="r" b="b"/>
              <a:pathLst>
                <a:path w="5410002" h="1281303">
                  <a:moveTo>
                    <a:pt x="0" y="0"/>
                  </a:moveTo>
                  <a:lnTo>
                    <a:pt x="5410002" y="0"/>
                  </a:lnTo>
                  <a:lnTo>
                    <a:pt x="5410002" y="1281303"/>
                  </a:lnTo>
                  <a:lnTo>
                    <a:pt x="0" y="1281303"/>
                  </a:lnTo>
                  <a:close/>
                </a:path>
              </a:pathLst>
            </a:custGeom>
            <a:solidFill>
              <a:srgbClr val="000000">
                <a:alpha val="0"/>
              </a:srgbClr>
            </a:solidFill>
          </p:spPr>
        </p:sp>
        <p:sp>
          <p:nvSpPr>
            <p:cNvPr id="34" name="TextBox 34"/>
            <p:cNvSpPr txBox="1"/>
            <p:nvPr/>
          </p:nvSpPr>
          <p:spPr>
            <a:xfrm>
              <a:off x="0" y="-19050"/>
              <a:ext cx="5410002" cy="1300353"/>
            </a:xfrm>
            <a:prstGeom prst="rect">
              <a:avLst/>
            </a:prstGeom>
          </p:spPr>
          <p:txBody>
            <a:bodyPr lIns="0" tIns="0" rIns="0" bIns="0" rtlCol="0" anchor="t"/>
            <a:lstStyle/>
            <a:p>
              <a:pPr algn="l">
                <a:lnSpc>
                  <a:spcPts val="3437"/>
                </a:lnSpc>
              </a:pPr>
              <a:r>
                <a:rPr lang="en-US" sz="2750" spc="-83">
                  <a:solidFill>
                    <a:srgbClr val="272525"/>
                  </a:solidFill>
                  <a:latin typeface="Archivo Black"/>
                  <a:ea typeface="Archivo Black"/>
                  <a:cs typeface="Archivo Black"/>
                  <a:sym typeface="Archivo Black"/>
                </a:rPr>
                <a:t>Maintenance Scheduling</a:t>
              </a:r>
            </a:p>
          </p:txBody>
        </p:sp>
      </p:grpSp>
      <p:grpSp>
        <p:nvGrpSpPr>
          <p:cNvPr id="35" name="Group 35"/>
          <p:cNvGrpSpPr/>
          <p:nvPr/>
        </p:nvGrpSpPr>
        <p:grpSpPr>
          <a:xfrm>
            <a:off x="2480519" y="7087195"/>
            <a:ext cx="7957245" cy="453629"/>
            <a:chOff x="0" y="0"/>
            <a:chExt cx="10609660" cy="604838"/>
          </a:xfrm>
        </p:grpSpPr>
        <p:sp>
          <p:nvSpPr>
            <p:cNvPr id="36" name="Freeform 36"/>
            <p:cNvSpPr/>
            <p:nvPr/>
          </p:nvSpPr>
          <p:spPr>
            <a:xfrm>
              <a:off x="0" y="0"/>
              <a:ext cx="10609660" cy="604838"/>
            </a:xfrm>
            <a:custGeom>
              <a:avLst/>
              <a:gdLst/>
              <a:ahLst/>
              <a:cxnLst/>
              <a:rect l="l" t="t" r="r" b="b"/>
              <a:pathLst>
                <a:path w="10609660" h="604838">
                  <a:moveTo>
                    <a:pt x="0" y="0"/>
                  </a:moveTo>
                  <a:lnTo>
                    <a:pt x="10609660" y="0"/>
                  </a:lnTo>
                  <a:lnTo>
                    <a:pt x="10609660" y="604838"/>
                  </a:lnTo>
                  <a:lnTo>
                    <a:pt x="0" y="604838"/>
                  </a:lnTo>
                  <a:close/>
                </a:path>
              </a:pathLst>
            </a:custGeom>
            <a:solidFill>
              <a:srgbClr val="000000">
                <a:alpha val="0"/>
              </a:srgbClr>
            </a:solidFill>
          </p:spPr>
        </p:sp>
        <p:sp>
          <p:nvSpPr>
            <p:cNvPr id="37" name="TextBox 37"/>
            <p:cNvSpPr txBox="1"/>
            <p:nvPr/>
          </p:nvSpPr>
          <p:spPr>
            <a:xfrm>
              <a:off x="0" y="-85725"/>
              <a:ext cx="10609660" cy="690563"/>
            </a:xfrm>
            <a:prstGeom prst="rect">
              <a:avLst/>
            </a:prstGeom>
          </p:spPr>
          <p:txBody>
            <a:bodyPr lIns="0" tIns="0" rIns="0" bIns="0" rtlCol="0" anchor="t"/>
            <a:lstStyle/>
            <a:p>
              <a:pPr algn="l">
                <a:lnSpc>
                  <a:spcPts val="3562"/>
                </a:lnSpc>
              </a:pPr>
              <a:r>
                <a:rPr lang="en-US" sz="2187" spc="-45">
                  <a:solidFill>
                    <a:srgbClr val="272525"/>
                  </a:solidFill>
                  <a:latin typeface="Inter"/>
                  <a:ea typeface="Inter"/>
                  <a:cs typeface="Inter"/>
                  <a:sym typeface="Inter"/>
                </a:rPr>
                <a:t>Schedule preventive maintenance and repairs for equipment.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850237" y="650899"/>
            <a:ext cx="7834908" cy="1964309"/>
            <a:chOff x="0" y="0"/>
            <a:chExt cx="10446543" cy="2619078"/>
          </a:xfrm>
        </p:grpSpPr>
        <p:sp>
          <p:nvSpPr>
            <p:cNvPr id="8" name="Freeform 8"/>
            <p:cNvSpPr/>
            <p:nvPr/>
          </p:nvSpPr>
          <p:spPr>
            <a:xfrm>
              <a:off x="0" y="0"/>
              <a:ext cx="10446543" cy="2619079"/>
            </a:xfrm>
            <a:custGeom>
              <a:avLst/>
              <a:gdLst/>
              <a:ahLst/>
              <a:cxnLst/>
              <a:rect l="l" t="t" r="r" b="b"/>
              <a:pathLst>
                <a:path w="10446543" h="2619079">
                  <a:moveTo>
                    <a:pt x="0" y="0"/>
                  </a:moveTo>
                  <a:lnTo>
                    <a:pt x="10446543" y="0"/>
                  </a:lnTo>
                  <a:lnTo>
                    <a:pt x="10446543" y="2619079"/>
                  </a:lnTo>
                  <a:lnTo>
                    <a:pt x="0" y="2619079"/>
                  </a:lnTo>
                  <a:close/>
                </a:path>
              </a:pathLst>
            </a:custGeom>
            <a:solidFill>
              <a:srgbClr val="000000">
                <a:alpha val="0"/>
              </a:srgbClr>
            </a:solidFill>
          </p:spPr>
        </p:sp>
        <p:sp>
          <p:nvSpPr>
            <p:cNvPr id="9" name="TextBox 9"/>
            <p:cNvSpPr txBox="1"/>
            <p:nvPr/>
          </p:nvSpPr>
          <p:spPr>
            <a:xfrm>
              <a:off x="0" y="-38100"/>
              <a:ext cx="10446543" cy="2657178"/>
            </a:xfrm>
            <a:prstGeom prst="rect">
              <a:avLst/>
            </a:prstGeom>
          </p:spPr>
          <p:txBody>
            <a:bodyPr lIns="0" tIns="0" rIns="0" bIns="0" rtlCol="0" anchor="t"/>
            <a:lstStyle/>
            <a:p>
              <a:pPr algn="l">
                <a:lnSpc>
                  <a:spcPts val="6937"/>
                </a:lnSpc>
              </a:pPr>
              <a:r>
                <a:rPr lang="en-US" sz="5562" spc="-167">
                  <a:solidFill>
                    <a:srgbClr val="000000"/>
                  </a:solidFill>
                  <a:latin typeface="Archivo Black"/>
                  <a:ea typeface="Archivo Black"/>
                  <a:cs typeface="Archivo Black"/>
                  <a:sym typeface="Archivo Black"/>
                </a:rPr>
                <a:t>Reporting and Analytics</a:t>
              </a:r>
            </a:p>
          </p:txBody>
        </p:sp>
      </p:grpSp>
      <p:grpSp>
        <p:nvGrpSpPr>
          <p:cNvPr id="10" name="Group 10"/>
          <p:cNvGrpSpPr/>
          <p:nvPr/>
        </p:nvGrpSpPr>
        <p:grpSpPr>
          <a:xfrm>
            <a:off x="7850237" y="2563714"/>
            <a:ext cx="4510088" cy="1431873"/>
            <a:chOff x="0" y="0"/>
            <a:chExt cx="6013450" cy="1909164"/>
          </a:xfrm>
        </p:grpSpPr>
        <p:sp>
          <p:nvSpPr>
            <p:cNvPr id="11" name="Freeform 11"/>
            <p:cNvSpPr/>
            <p:nvPr/>
          </p:nvSpPr>
          <p:spPr>
            <a:xfrm>
              <a:off x="0" y="0"/>
              <a:ext cx="6013450" cy="1909164"/>
            </a:xfrm>
            <a:custGeom>
              <a:avLst/>
              <a:gdLst/>
              <a:ahLst/>
              <a:cxnLst/>
              <a:rect l="l" t="t" r="r" b="b"/>
              <a:pathLst>
                <a:path w="6013450" h="1909164">
                  <a:moveTo>
                    <a:pt x="0" y="0"/>
                  </a:moveTo>
                  <a:lnTo>
                    <a:pt x="6013450" y="0"/>
                  </a:lnTo>
                  <a:lnTo>
                    <a:pt x="6013450" y="1909164"/>
                  </a:lnTo>
                  <a:lnTo>
                    <a:pt x="0" y="1909164"/>
                  </a:lnTo>
                  <a:close/>
                </a:path>
              </a:pathLst>
            </a:custGeom>
            <a:solidFill>
              <a:srgbClr val="000000">
                <a:alpha val="0"/>
              </a:srgbClr>
            </a:solidFill>
          </p:spPr>
        </p:sp>
        <p:sp>
          <p:nvSpPr>
            <p:cNvPr id="12" name="TextBox 12"/>
            <p:cNvSpPr txBox="1"/>
            <p:nvPr/>
          </p:nvSpPr>
          <p:spPr>
            <a:xfrm>
              <a:off x="0" y="133350"/>
              <a:ext cx="6013450" cy="1775814"/>
            </a:xfrm>
            <a:prstGeom prst="rect">
              <a:avLst/>
            </a:prstGeom>
          </p:spPr>
          <p:txBody>
            <a:bodyPr lIns="0" tIns="0" rIns="0" bIns="0" rtlCol="0" anchor="t"/>
            <a:lstStyle/>
            <a:p>
              <a:pPr algn="ctr">
                <a:lnSpc>
                  <a:spcPts val="7312"/>
                </a:lnSpc>
              </a:pPr>
              <a:r>
                <a:rPr lang="en-US" sz="7312" spc="-221">
                  <a:solidFill>
                    <a:srgbClr val="272525"/>
                  </a:solidFill>
                  <a:latin typeface="Archivo Black"/>
                  <a:ea typeface="Archivo Black"/>
                  <a:cs typeface="Archivo Black"/>
                  <a:sym typeface="Archivo Black"/>
                </a:rPr>
                <a:t>100</a:t>
              </a:r>
            </a:p>
          </p:txBody>
        </p:sp>
      </p:grpSp>
      <p:grpSp>
        <p:nvGrpSpPr>
          <p:cNvPr id="13" name="Group 13"/>
          <p:cNvGrpSpPr/>
          <p:nvPr/>
        </p:nvGrpSpPr>
        <p:grpSpPr>
          <a:xfrm>
            <a:off x="8333185" y="3853457"/>
            <a:ext cx="3544044" cy="532352"/>
            <a:chOff x="0" y="0"/>
            <a:chExt cx="4725392" cy="709803"/>
          </a:xfrm>
        </p:grpSpPr>
        <p:sp>
          <p:nvSpPr>
            <p:cNvPr id="14" name="Freeform 14"/>
            <p:cNvSpPr/>
            <p:nvPr/>
          </p:nvSpPr>
          <p:spPr>
            <a:xfrm>
              <a:off x="0" y="0"/>
              <a:ext cx="4725392" cy="709803"/>
            </a:xfrm>
            <a:custGeom>
              <a:avLst/>
              <a:gdLst/>
              <a:ahLst/>
              <a:cxnLst/>
              <a:rect l="l" t="t" r="r" b="b"/>
              <a:pathLst>
                <a:path w="4725392" h="709803">
                  <a:moveTo>
                    <a:pt x="0" y="0"/>
                  </a:moveTo>
                  <a:lnTo>
                    <a:pt x="4725392" y="0"/>
                  </a:lnTo>
                  <a:lnTo>
                    <a:pt x="4725392" y="709803"/>
                  </a:lnTo>
                  <a:lnTo>
                    <a:pt x="0" y="709803"/>
                  </a:lnTo>
                  <a:close/>
                </a:path>
              </a:pathLst>
            </a:custGeom>
            <a:solidFill>
              <a:srgbClr val="000000">
                <a:alpha val="0"/>
              </a:srgbClr>
            </a:solidFill>
          </p:spPr>
        </p:sp>
        <p:sp>
          <p:nvSpPr>
            <p:cNvPr id="15" name="TextBox 15"/>
            <p:cNvSpPr txBox="1"/>
            <p:nvPr/>
          </p:nvSpPr>
          <p:spPr>
            <a:xfrm>
              <a:off x="0" y="-19050"/>
              <a:ext cx="4725392" cy="728853"/>
            </a:xfrm>
            <a:prstGeom prst="rect">
              <a:avLst/>
            </a:prstGeom>
          </p:spPr>
          <p:txBody>
            <a:bodyPr lIns="0" tIns="0" rIns="0" bIns="0" rtlCol="0" anchor="t"/>
            <a:lstStyle/>
            <a:p>
              <a:pPr algn="ctr">
                <a:lnSpc>
                  <a:spcPts val="3437"/>
                </a:lnSpc>
              </a:pPr>
              <a:r>
                <a:rPr lang="en-US" sz="2750" spc="-83">
                  <a:solidFill>
                    <a:srgbClr val="272525"/>
                  </a:solidFill>
                  <a:latin typeface="Archivo Black"/>
                  <a:ea typeface="Archivo Black"/>
                  <a:cs typeface="Archivo Black"/>
                  <a:sym typeface="Archivo Black"/>
                </a:rPr>
                <a:t>Member Growth</a:t>
              </a:r>
            </a:p>
          </p:txBody>
        </p:sp>
      </p:grpSp>
      <p:grpSp>
        <p:nvGrpSpPr>
          <p:cNvPr id="16" name="Group 16"/>
          <p:cNvGrpSpPr/>
          <p:nvPr/>
        </p:nvGrpSpPr>
        <p:grpSpPr>
          <a:xfrm>
            <a:off x="7850237" y="4466481"/>
            <a:ext cx="4510088" cy="907256"/>
            <a:chOff x="0" y="0"/>
            <a:chExt cx="6013450" cy="1209675"/>
          </a:xfrm>
        </p:grpSpPr>
        <p:sp>
          <p:nvSpPr>
            <p:cNvPr id="17" name="Freeform 17"/>
            <p:cNvSpPr/>
            <p:nvPr/>
          </p:nvSpPr>
          <p:spPr>
            <a:xfrm>
              <a:off x="0" y="0"/>
              <a:ext cx="6013450" cy="1209675"/>
            </a:xfrm>
            <a:custGeom>
              <a:avLst/>
              <a:gdLst/>
              <a:ahLst/>
              <a:cxnLst/>
              <a:rect l="l" t="t" r="r" b="b"/>
              <a:pathLst>
                <a:path w="6013450" h="1209675">
                  <a:moveTo>
                    <a:pt x="0" y="0"/>
                  </a:moveTo>
                  <a:lnTo>
                    <a:pt x="6013450" y="0"/>
                  </a:lnTo>
                  <a:lnTo>
                    <a:pt x="6013450" y="1209675"/>
                  </a:lnTo>
                  <a:lnTo>
                    <a:pt x="0" y="1209675"/>
                  </a:lnTo>
                  <a:close/>
                </a:path>
              </a:pathLst>
            </a:custGeom>
            <a:solidFill>
              <a:srgbClr val="000000">
                <a:alpha val="0"/>
              </a:srgbClr>
            </a:solidFill>
          </p:spPr>
        </p:sp>
        <p:sp>
          <p:nvSpPr>
            <p:cNvPr id="18" name="TextBox 18"/>
            <p:cNvSpPr txBox="1"/>
            <p:nvPr/>
          </p:nvSpPr>
          <p:spPr>
            <a:xfrm>
              <a:off x="0" y="-85725"/>
              <a:ext cx="6013450" cy="1295400"/>
            </a:xfrm>
            <a:prstGeom prst="rect">
              <a:avLst/>
            </a:prstGeom>
          </p:spPr>
          <p:txBody>
            <a:bodyPr lIns="0" tIns="0" rIns="0" bIns="0" rtlCol="0" anchor="t"/>
            <a:lstStyle/>
            <a:p>
              <a:pPr algn="ctr">
                <a:lnSpc>
                  <a:spcPts val="3562"/>
                </a:lnSpc>
              </a:pPr>
              <a:r>
                <a:rPr lang="en-US" sz="2187" spc="-45">
                  <a:solidFill>
                    <a:srgbClr val="272525"/>
                  </a:solidFill>
                  <a:latin typeface="Inter"/>
                  <a:ea typeface="Inter"/>
                  <a:cs typeface="Inter"/>
                  <a:sym typeface="Inter"/>
                </a:rPr>
                <a:t>Track member acquisition and retention.</a:t>
              </a:r>
            </a:p>
          </p:txBody>
        </p:sp>
      </p:grpSp>
      <p:grpSp>
        <p:nvGrpSpPr>
          <p:cNvPr id="19" name="Group 19"/>
          <p:cNvGrpSpPr/>
          <p:nvPr/>
        </p:nvGrpSpPr>
        <p:grpSpPr>
          <a:xfrm>
            <a:off x="12785526" y="2563714"/>
            <a:ext cx="4510236" cy="1431873"/>
            <a:chOff x="0" y="0"/>
            <a:chExt cx="6013648" cy="1909164"/>
          </a:xfrm>
        </p:grpSpPr>
        <p:sp>
          <p:nvSpPr>
            <p:cNvPr id="20" name="Freeform 20"/>
            <p:cNvSpPr/>
            <p:nvPr/>
          </p:nvSpPr>
          <p:spPr>
            <a:xfrm>
              <a:off x="0" y="0"/>
              <a:ext cx="6013648" cy="1909164"/>
            </a:xfrm>
            <a:custGeom>
              <a:avLst/>
              <a:gdLst/>
              <a:ahLst/>
              <a:cxnLst/>
              <a:rect l="l" t="t" r="r" b="b"/>
              <a:pathLst>
                <a:path w="6013648" h="1909164">
                  <a:moveTo>
                    <a:pt x="0" y="0"/>
                  </a:moveTo>
                  <a:lnTo>
                    <a:pt x="6013648" y="0"/>
                  </a:lnTo>
                  <a:lnTo>
                    <a:pt x="6013648" y="1909164"/>
                  </a:lnTo>
                  <a:lnTo>
                    <a:pt x="0" y="1909164"/>
                  </a:lnTo>
                  <a:close/>
                </a:path>
              </a:pathLst>
            </a:custGeom>
            <a:solidFill>
              <a:srgbClr val="000000">
                <a:alpha val="0"/>
              </a:srgbClr>
            </a:solidFill>
          </p:spPr>
        </p:sp>
        <p:sp>
          <p:nvSpPr>
            <p:cNvPr id="21" name="TextBox 21"/>
            <p:cNvSpPr txBox="1"/>
            <p:nvPr/>
          </p:nvSpPr>
          <p:spPr>
            <a:xfrm>
              <a:off x="0" y="133350"/>
              <a:ext cx="6013648" cy="1775814"/>
            </a:xfrm>
            <a:prstGeom prst="rect">
              <a:avLst/>
            </a:prstGeom>
          </p:spPr>
          <p:txBody>
            <a:bodyPr lIns="0" tIns="0" rIns="0" bIns="0" rtlCol="0" anchor="t"/>
            <a:lstStyle/>
            <a:p>
              <a:pPr algn="ctr">
                <a:lnSpc>
                  <a:spcPts val="7312"/>
                </a:lnSpc>
              </a:pPr>
              <a:r>
                <a:rPr lang="en-US" sz="7312" spc="-221">
                  <a:solidFill>
                    <a:srgbClr val="272525"/>
                  </a:solidFill>
                  <a:latin typeface="Archivo Black"/>
                  <a:ea typeface="Archivo Black"/>
                  <a:cs typeface="Archivo Black"/>
                  <a:sym typeface="Archivo Black"/>
                </a:rPr>
                <a:t>50%</a:t>
              </a:r>
            </a:p>
          </p:txBody>
        </p:sp>
      </p:grpSp>
      <p:grpSp>
        <p:nvGrpSpPr>
          <p:cNvPr id="22" name="Group 22"/>
          <p:cNvGrpSpPr/>
          <p:nvPr/>
        </p:nvGrpSpPr>
        <p:grpSpPr>
          <a:xfrm>
            <a:off x="13268622" y="3853457"/>
            <a:ext cx="3544044" cy="532352"/>
            <a:chOff x="0" y="0"/>
            <a:chExt cx="4725392" cy="709803"/>
          </a:xfrm>
        </p:grpSpPr>
        <p:sp>
          <p:nvSpPr>
            <p:cNvPr id="23" name="Freeform 23"/>
            <p:cNvSpPr/>
            <p:nvPr/>
          </p:nvSpPr>
          <p:spPr>
            <a:xfrm>
              <a:off x="0" y="0"/>
              <a:ext cx="4725392" cy="709803"/>
            </a:xfrm>
            <a:custGeom>
              <a:avLst/>
              <a:gdLst/>
              <a:ahLst/>
              <a:cxnLst/>
              <a:rect l="l" t="t" r="r" b="b"/>
              <a:pathLst>
                <a:path w="4725392" h="709803">
                  <a:moveTo>
                    <a:pt x="0" y="0"/>
                  </a:moveTo>
                  <a:lnTo>
                    <a:pt x="4725392" y="0"/>
                  </a:lnTo>
                  <a:lnTo>
                    <a:pt x="4725392" y="709803"/>
                  </a:lnTo>
                  <a:lnTo>
                    <a:pt x="0" y="709803"/>
                  </a:lnTo>
                  <a:close/>
                </a:path>
              </a:pathLst>
            </a:custGeom>
            <a:solidFill>
              <a:srgbClr val="000000">
                <a:alpha val="0"/>
              </a:srgbClr>
            </a:solidFill>
          </p:spPr>
        </p:sp>
        <p:sp>
          <p:nvSpPr>
            <p:cNvPr id="24" name="TextBox 24"/>
            <p:cNvSpPr txBox="1"/>
            <p:nvPr/>
          </p:nvSpPr>
          <p:spPr>
            <a:xfrm>
              <a:off x="0" y="-19050"/>
              <a:ext cx="4725392" cy="728853"/>
            </a:xfrm>
            <a:prstGeom prst="rect">
              <a:avLst/>
            </a:prstGeom>
          </p:spPr>
          <p:txBody>
            <a:bodyPr lIns="0" tIns="0" rIns="0" bIns="0" rtlCol="0" anchor="t"/>
            <a:lstStyle/>
            <a:p>
              <a:pPr algn="ctr">
                <a:lnSpc>
                  <a:spcPts val="3437"/>
                </a:lnSpc>
              </a:pPr>
              <a:r>
                <a:rPr lang="en-US" sz="2750" spc="-83">
                  <a:solidFill>
                    <a:srgbClr val="272525"/>
                  </a:solidFill>
                  <a:latin typeface="Archivo Black"/>
                  <a:ea typeface="Archivo Black"/>
                  <a:cs typeface="Archivo Black"/>
                  <a:sym typeface="Archivo Black"/>
                </a:rPr>
                <a:t>Class Attendance</a:t>
              </a:r>
            </a:p>
          </p:txBody>
        </p:sp>
      </p:grpSp>
      <p:grpSp>
        <p:nvGrpSpPr>
          <p:cNvPr id="25" name="Group 25"/>
          <p:cNvGrpSpPr/>
          <p:nvPr/>
        </p:nvGrpSpPr>
        <p:grpSpPr>
          <a:xfrm>
            <a:off x="12785526" y="4466481"/>
            <a:ext cx="4510236" cy="907256"/>
            <a:chOff x="0" y="0"/>
            <a:chExt cx="6013648" cy="1209675"/>
          </a:xfrm>
        </p:grpSpPr>
        <p:sp>
          <p:nvSpPr>
            <p:cNvPr id="26" name="Freeform 26"/>
            <p:cNvSpPr/>
            <p:nvPr/>
          </p:nvSpPr>
          <p:spPr>
            <a:xfrm>
              <a:off x="0" y="0"/>
              <a:ext cx="6013648" cy="1209675"/>
            </a:xfrm>
            <a:custGeom>
              <a:avLst/>
              <a:gdLst/>
              <a:ahLst/>
              <a:cxnLst/>
              <a:rect l="l" t="t" r="r" b="b"/>
              <a:pathLst>
                <a:path w="6013648" h="1209675">
                  <a:moveTo>
                    <a:pt x="0" y="0"/>
                  </a:moveTo>
                  <a:lnTo>
                    <a:pt x="6013648" y="0"/>
                  </a:lnTo>
                  <a:lnTo>
                    <a:pt x="6013648" y="1209675"/>
                  </a:lnTo>
                  <a:lnTo>
                    <a:pt x="0" y="1209675"/>
                  </a:lnTo>
                  <a:close/>
                </a:path>
              </a:pathLst>
            </a:custGeom>
            <a:solidFill>
              <a:srgbClr val="000000">
                <a:alpha val="0"/>
              </a:srgbClr>
            </a:solidFill>
          </p:spPr>
        </p:sp>
        <p:sp>
          <p:nvSpPr>
            <p:cNvPr id="27" name="TextBox 27"/>
            <p:cNvSpPr txBox="1"/>
            <p:nvPr/>
          </p:nvSpPr>
          <p:spPr>
            <a:xfrm>
              <a:off x="0" y="-85725"/>
              <a:ext cx="6013648" cy="1295400"/>
            </a:xfrm>
            <a:prstGeom prst="rect">
              <a:avLst/>
            </a:prstGeom>
          </p:spPr>
          <p:txBody>
            <a:bodyPr lIns="0" tIns="0" rIns="0" bIns="0" rtlCol="0" anchor="t"/>
            <a:lstStyle/>
            <a:p>
              <a:pPr algn="ctr">
                <a:lnSpc>
                  <a:spcPts val="3562"/>
                </a:lnSpc>
              </a:pPr>
              <a:r>
                <a:rPr lang="en-US" sz="2187" spc="-45">
                  <a:solidFill>
                    <a:srgbClr val="272525"/>
                  </a:solidFill>
                  <a:latin typeface="Inter"/>
                  <a:ea typeface="Inter"/>
                  <a:cs typeface="Inter"/>
                  <a:sym typeface="Inter"/>
                </a:rPr>
                <a:t>Analyze class popularity and member engagement.</a:t>
              </a:r>
            </a:p>
          </p:txBody>
        </p:sp>
      </p:grpSp>
      <p:grpSp>
        <p:nvGrpSpPr>
          <p:cNvPr id="28" name="Group 28"/>
          <p:cNvGrpSpPr/>
          <p:nvPr/>
        </p:nvGrpSpPr>
        <p:grpSpPr>
          <a:xfrm>
            <a:off x="10317808" y="6365974"/>
            <a:ext cx="4510236" cy="1431873"/>
            <a:chOff x="0" y="0"/>
            <a:chExt cx="6013648" cy="1909164"/>
          </a:xfrm>
        </p:grpSpPr>
        <p:sp>
          <p:nvSpPr>
            <p:cNvPr id="29" name="Freeform 29"/>
            <p:cNvSpPr/>
            <p:nvPr/>
          </p:nvSpPr>
          <p:spPr>
            <a:xfrm>
              <a:off x="0" y="0"/>
              <a:ext cx="6013648" cy="1909164"/>
            </a:xfrm>
            <a:custGeom>
              <a:avLst/>
              <a:gdLst/>
              <a:ahLst/>
              <a:cxnLst/>
              <a:rect l="l" t="t" r="r" b="b"/>
              <a:pathLst>
                <a:path w="6013648" h="1909164">
                  <a:moveTo>
                    <a:pt x="0" y="0"/>
                  </a:moveTo>
                  <a:lnTo>
                    <a:pt x="6013648" y="0"/>
                  </a:lnTo>
                  <a:lnTo>
                    <a:pt x="6013648" y="1909164"/>
                  </a:lnTo>
                  <a:lnTo>
                    <a:pt x="0" y="1909164"/>
                  </a:lnTo>
                  <a:close/>
                </a:path>
              </a:pathLst>
            </a:custGeom>
            <a:solidFill>
              <a:srgbClr val="000000">
                <a:alpha val="0"/>
              </a:srgbClr>
            </a:solidFill>
          </p:spPr>
        </p:sp>
        <p:sp>
          <p:nvSpPr>
            <p:cNvPr id="30" name="TextBox 30"/>
            <p:cNvSpPr txBox="1"/>
            <p:nvPr/>
          </p:nvSpPr>
          <p:spPr>
            <a:xfrm>
              <a:off x="0" y="133350"/>
              <a:ext cx="6013648" cy="1775814"/>
            </a:xfrm>
            <a:prstGeom prst="rect">
              <a:avLst/>
            </a:prstGeom>
          </p:spPr>
          <p:txBody>
            <a:bodyPr lIns="0" tIns="0" rIns="0" bIns="0" rtlCol="0" anchor="t"/>
            <a:lstStyle/>
            <a:p>
              <a:pPr algn="ctr">
                <a:lnSpc>
                  <a:spcPts val="7312"/>
                </a:lnSpc>
              </a:pPr>
              <a:endParaRPr/>
            </a:p>
          </p:txBody>
        </p:sp>
      </p:grpSp>
      <p:grpSp>
        <p:nvGrpSpPr>
          <p:cNvPr id="31" name="Group 31"/>
          <p:cNvGrpSpPr/>
          <p:nvPr/>
        </p:nvGrpSpPr>
        <p:grpSpPr>
          <a:xfrm>
            <a:off x="10800904" y="6967610"/>
            <a:ext cx="3544044" cy="532352"/>
            <a:chOff x="0" y="0"/>
            <a:chExt cx="4725392" cy="709803"/>
          </a:xfrm>
        </p:grpSpPr>
        <p:sp>
          <p:nvSpPr>
            <p:cNvPr id="32" name="Freeform 32"/>
            <p:cNvSpPr/>
            <p:nvPr/>
          </p:nvSpPr>
          <p:spPr>
            <a:xfrm>
              <a:off x="0" y="0"/>
              <a:ext cx="4725392" cy="709803"/>
            </a:xfrm>
            <a:custGeom>
              <a:avLst/>
              <a:gdLst/>
              <a:ahLst/>
              <a:cxnLst/>
              <a:rect l="l" t="t" r="r" b="b"/>
              <a:pathLst>
                <a:path w="4725392" h="709803">
                  <a:moveTo>
                    <a:pt x="0" y="0"/>
                  </a:moveTo>
                  <a:lnTo>
                    <a:pt x="4725392" y="0"/>
                  </a:lnTo>
                  <a:lnTo>
                    <a:pt x="4725392" y="709803"/>
                  </a:lnTo>
                  <a:lnTo>
                    <a:pt x="0" y="709803"/>
                  </a:lnTo>
                  <a:close/>
                </a:path>
              </a:pathLst>
            </a:custGeom>
            <a:solidFill>
              <a:srgbClr val="000000">
                <a:alpha val="0"/>
              </a:srgbClr>
            </a:solidFill>
          </p:spPr>
        </p:sp>
        <p:sp>
          <p:nvSpPr>
            <p:cNvPr id="33" name="TextBox 33"/>
            <p:cNvSpPr txBox="1"/>
            <p:nvPr/>
          </p:nvSpPr>
          <p:spPr>
            <a:xfrm>
              <a:off x="0" y="-19050"/>
              <a:ext cx="4725392" cy="728853"/>
            </a:xfrm>
            <a:prstGeom prst="rect">
              <a:avLst/>
            </a:prstGeom>
          </p:spPr>
          <p:txBody>
            <a:bodyPr lIns="0" tIns="0" rIns="0" bIns="0" rtlCol="0" anchor="t"/>
            <a:lstStyle/>
            <a:p>
              <a:pPr algn="ctr">
                <a:lnSpc>
                  <a:spcPts val="3437"/>
                </a:lnSpc>
              </a:pPr>
              <a:r>
                <a:rPr lang="en-US" sz="2750" spc="-83">
                  <a:solidFill>
                    <a:srgbClr val="272525"/>
                  </a:solidFill>
                  <a:latin typeface="Archivo Black"/>
                  <a:ea typeface="Archivo Black"/>
                  <a:cs typeface="Archivo Black"/>
                  <a:sym typeface="Archivo Black"/>
                </a:rPr>
                <a:t>Revenue</a:t>
              </a:r>
            </a:p>
          </p:txBody>
        </p:sp>
      </p:grpSp>
      <p:grpSp>
        <p:nvGrpSpPr>
          <p:cNvPr id="34" name="Group 34"/>
          <p:cNvGrpSpPr/>
          <p:nvPr/>
        </p:nvGrpSpPr>
        <p:grpSpPr>
          <a:xfrm>
            <a:off x="10317808" y="7683547"/>
            <a:ext cx="4510236" cy="907256"/>
            <a:chOff x="0" y="0"/>
            <a:chExt cx="6013648" cy="1209675"/>
          </a:xfrm>
        </p:grpSpPr>
        <p:sp>
          <p:nvSpPr>
            <p:cNvPr id="35" name="Freeform 35"/>
            <p:cNvSpPr/>
            <p:nvPr/>
          </p:nvSpPr>
          <p:spPr>
            <a:xfrm>
              <a:off x="0" y="0"/>
              <a:ext cx="6013648" cy="1209675"/>
            </a:xfrm>
            <a:custGeom>
              <a:avLst/>
              <a:gdLst/>
              <a:ahLst/>
              <a:cxnLst/>
              <a:rect l="l" t="t" r="r" b="b"/>
              <a:pathLst>
                <a:path w="6013648" h="1209675">
                  <a:moveTo>
                    <a:pt x="0" y="0"/>
                  </a:moveTo>
                  <a:lnTo>
                    <a:pt x="6013648" y="0"/>
                  </a:lnTo>
                  <a:lnTo>
                    <a:pt x="6013648" y="1209675"/>
                  </a:lnTo>
                  <a:lnTo>
                    <a:pt x="0" y="1209675"/>
                  </a:lnTo>
                  <a:close/>
                </a:path>
              </a:pathLst>
            </a:custGeom>
            <a:solidFill>
              <a:srgbClr val="000000">
                <a:alpha val="0"/>
              </a:srgbClr>
            </a:solidFill>
          </p:spPr>
        </p:sp>
        <p:sp>
          <p:nvSpPr>
            <p:cNvPr id="36" name="TextBox 36"/>
            <p:cNvSpPr txBox="1"/>
            <p:nvPr/>
          </p:nvSpPr>
          <p:spPr>
            <a:xfrm>
              <a:off x="0" y="-85725"/>
              <a:ext cx="6013648" cy="1295400"/>
            </a:xfrm>
            <a:prstGeom prst="rect">
              <a:avLst/>
            </a:prstGeom>
          </p:spPr>
          <p:txBody>
            <a:bodyPr lIns="0" tIns="0" rIns="0" bIns="0" rtlCol="0" anchor="t"/>
            <a:lstStyle/>
            <a:p>
              <a:pPr algn="ctr">
                <a:lnSpc>
                  <a:spcPts val="3562"/>
                </a:lnSpc>
              </a:pPr>
              <a:r>
                <a:rPr lang="en-US" sz="2187" spc="-45">
                  <a:solidFill>
                    <a:srgbClr val="272525"/>
                  </a:solidFill>
                  <a:latin typeface="Inter"/>
                  <a:ea typeface="Inter"/>
                  <a:cs typeface="Inter"/>
                  <a:sym typeface="Inter"/>
                </a:rPr>
                <a:t>Monitor revenue streams and identify areas for improvement.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992237" y="1215181"/>
            <a:ext cx="7088237" cy="1964309"/>
            <a:chOff x="0" y="0"/>
            <a:chExt cx="9450983" cy="2619078"/>
          </a:xfrm>
        </p:grpSpPr>
        <p:sp>
          <p:nvSpPr>
            <p:cNvPr id="7" name="Freeform 7"/>
            <p:cNvSpPr/>
            <p:nvPr/>
          </p:nvSpPr>
          <p:spPr>
            <a:xfrm>
              <a:off x="0" y="0"/>
              <a:ext cx="9450984" cy="2619079"/>
            </a:xfrm>
            <a:custGeom>
              <a:avLst/>
              <a:gdLst/>
              <a:ahLst/>
              <a:cxnLst/>
              <a:rect l="l" t="t" r="r" b="b"/>
              <a:pathLst>
                <a:path w="9450984" h="2619079">
                  <a:moveTo>
                    <a:pt x="0" y="0"/>
                  </a:moveTo>
                  <a:lnTo>
                    <a:pt x="9450984" y="0"/>
                  </a:lnTo>
                  <a:lnTo>
                    <a:pt x="9450984" y="2619079"/>
                  </a:lnTo>
                  <a:lnTo>
                    <a:pt x="0" y="2619079"/>
                  </a:lnTo>
                  <a:close/>
                </a:path>
              </a:pathLst>
            </a:custGeom>
            <a:solidFill>
              <a:srgbClr val="000000">
                <a:alpha val="0"/>
              </a:srgbClr>
            </a:solidFill>
          </p:spPr>
        </p:sp>
        <p:sp>
          <p:nvSpPr>
            <p:cNvPr id="8" name="TextBox 8"/>
            <p:cNvSpPr txBox="1"/>
            <p:nvPr/>
          </p:nvSpPr>
          <p:spPr>
            <a:xfrm>
              <a:off x="0" y="-38100"/>
              <a:ext cx="9450983" cy="2657178"/>
            </a:xfrm>
            <a:prstGeom prst="rect">
              <a:avLst/>
            </a:prstGeom>
          </p:spPr>
          <p:txBody>
            <a:bodyPr lIns="0" tIns="0" rIns="0" bIns="0" rtlCol="0" anchor="t"/>
            <a:lstStyle/>
            <a:p>
              <a:pPr algn="l">
                <a:lnSpc>
                  <a:spcPts val="6937"/>
                </a:lnSpc>
              </a:pPr>
              <a:r>
                <a:rPr lang="en-US" sz="5562" spc="-167">
                  <a:solidFill>
                    <a:srgbClr val="000000"/>
                  </a:solidFill>
                  <a:latin typeface="Archivo Black"/>
                  <a:ea typeface="Archivo Black"/>
                  <a:cs typeface="Archivo Black"/>
                  <a:sym typeface="Archivo Black"/>
                </a:rPr>
                <a:t>Security and Privacy</a:t>
              </a:r>
            </a:p>
          </p:txBody>
        </p:sp>
      </p:grpSp>
      <p:sp>
        <p:nvSpPr>
          <p:cNvPr id="9" name="Freeform 9" descr="preencoded.png"/>
          <p:cNvSpPr/>
          <p:nvPr/>
        </p:nvSpPr>
        <p:spPr>
          <a:xfrm>
            <a:off x="3722935" y="2668191"/>
            <a:ext cx="2690069" cy="2087315"/>
          </a:xfrm>
          <a:custGeom>
            <a:avLst/>
            <a:gdLst/>
            <a:ahLst/>
            <a:cxnLst/>
            <a:rect l="l" t="t" r="r" b="b"/>
            <a:pathLst>
              <a:path w="2690069" h="2087315">
                <a:moveTo>
                  <a:pt x="0" y="0"/>
                </a:moveTo>
                <a:lnTo>
                  <a:pt x="2690069" y="0"/>
                </a:lnTo>
                <a:lnTo>
                  <a:pt x="2690069" y="2087315"/>
                </a:lnTo>
                <a:lnTo>
                  <a:pt x="0" y="2087315"/>
                </a:lnTo>
                <a:lnTo>
                  <a:pt x="0" y="0"/>
                </a:lnTo>
                <a:close/>
              </a:path>
            </a:pathLst>
          </a:custGeom>
          <a:blipFill>
            <a:blip r:embed="rId3"/>
            <a:stretch>
              <a:fillRect t="-42" b="-42"/>
            </a:stretch>
          </a:blipFill>
        </p:spPr>
      </p:sp>
      <p:grpSp>
        <p:nvGrpSpPr>
          <p:cNvPr id="10" name="Group 10"/>
          <p:cNvGrpSpPr/>
          <p:nvPr/>
        </p:nvGrpSpPr>
        <p:grpSpPr>
          <a:xfrm>
            <a:off x="4996904" y="3698974"/>
            <a:ext cx="142131" cy="566886"/>
            <a:chOff x="0" y="0"/>
            <a:chExt cx="189508" cy="755848"/>
          </a:xfrm>
        </p:grpSpPr>
        <p:sp>
          <p:nvSpPr>
            <p:cNvPr id="11" name="Freeform 11"/>
            <p:cNvSpPr/>
            <p:nvPr/>
          </p:nvSpPr>
          <p:spPr>
            <a:xfrm>
              <a:off x="0" y="0"/>
              <a:ext cx="189508" cy="755848"/>
            </a:xfrm>
            <a:custGeom>
              <a:avLst/>
              <a:gdLst/>
              <a:ahLst/>
              <a:cxnLst/>
              <a:rect l="l" t="t" r="r" b="b"/>
              <a:pathLst>
                <a:path w="189508" h="755848">
                  <a:moveTo>
                    <a:pt x="0" y="0"/>
                  </a:moveTo>
                  <a:lnTo>
                    <a:pt x="189508" y="0"/>
                  </a:lnTo>
                  <a:lnTo>
                    <a:pt x="189508" y="755848"/>
                  </a:lnTo>
                  <a:lnTo>
                    <a:pt x="0" y="755848"/>
                  </a:lnTo>
                  <a:close/>
                </a:path>
              </a:pathLst>
            </a:custGeom>
            <a:solidFill>
              <a:srgbClr val="000000">
                <a:alpha val="0"/>
              </a:srgbClr>
            </a:solidFill>
          </p:spPr>
        </p:sp>
        <p:sp>
          <p:nvSpPr>
            <p:cNvPr id="12" name="TextBox 12"/>
            <p:cNvSpPr txBox="1"/>
            <p:nvPr/>
          </p:nvSpPr>
          <p:spPr>
            <a:xfrm>
              <a:off x="0" y="-114300"/>
              <a:ext cx="189508" cy="870148"/>
            </a:xfrm>
            <a:prstGeom prst="rect">
              <a:avLst/>
            </a:prstGeom>
          </p:spPr>
          <p:txBody>
            <a:bodyPr lIns="0" tIns="0" rIns="0" bIns="0" rtlCol="0" anchor="t"/>
            <a:lstStyle/>
            <a:p>
              <a:pPr algn="ctr">
                <a:lnSpc>
                  <a:spcPts val="4437"/>
                </a:lnSpc>
              </a:pPr>
              <a:r>
                <a:rPr lang="en-US" sz="2750" spc="-83">
                  <a:solidFill>
                    <a:srgbClr val="272525"/>
                  </a:solidFill>
                  <a:latin typeface="Archivo Black"/>
                  <a:ea typeface="Archivo Black"/>
                  <a:cs typeface="Archivo Black"/>
                  <a:sym typeface="Archivo Black"/>
                </a:rPr>
                <a:t>1</a:t>
              </a:r>
            </a:p>
          </p:txBody>
        </p:sp>
      </p:grpSp>
      <p:grpSp>
        <p:nvGrpSpPr>
          <p:cNvPr id="13" name="Group 13"/>
          <p:cNvGrpSpPr/>
          <p:nvPr/>
        </p:nvGrpSpPr>
        <p:grpSpPr>
          <a:xfrm>
            <a:off x="6696521" y="3178522"/>
            <a:ext cx="3544044" cy="532352"/>
            <a:chOff x="0" y="0"/>
            <a:chExt cx="4725392" cy="709803"/>
          </a:xfrm>
        </p:grpSpPr>
        <p:sp>
          <p:nvSpPr>
            <p:cNvPr id="14" name="Freeform 14"/>
            <p:cNvSpPr/>
            <p:nvPr/>
          </p:nvSpPr>
          <p:spPr>
            <a:xfrm>
              <a:off x="0" y="0"/>
              <a:ext cx="4725392" cy="709803"/>
            </a:xfrm>
            <a:custGeom>
              <a:avLst/>
              <a:gdLst/>
              <a:ahLst/>
              <a:cxnLst/>
              <a:rect l="l" t="t" r="r" b="b"/>
              <a:pathLst>
                <a:path w="4725392" h="709803">
                  <a:moveTo>
                    <a:pt x="0" y="0"/>
                  </a:moveTo>
                  <a:lnTo>
                    <a:pt x="4725392" y="0"/>
                  </a:lnTo>
                  <a:lnTo>
                    <a:pt x="4725392" y="709803"/>
                  </a:lnTo>
                  <a:lnTo>
                    <a:pt x="0" y="709803"/>
                  </a:lnTo>
                  <a:close/>
                </a:path>
              </a:pathLst>
            </a:custGeom>
            <a:solidFill>
              <a:srgbClr val="000000">
                <a:alpha val="0"/>
              </a:srgbClr>
            </a:solidFill>
          </p:spPr>
        </p:sp>
        <p:sp>
          <p:nvSpPr>
            <p:cNvPr id="15" name="TextBox 15"/>
            <p:cNvSpPr txBox="1"/>
            <p:nvPr/>
          </p:nvSpPr>
          <p:spPr>
            <a:xfrm>
              <a:off x="0" y="-19050"/>
              <a:ext cx="4725392" cy="728853"/>
            </a:xfrm>
            <a:prstGeom prst="rect">
              <a:avLst/>
            </a:prstGeom>
          </p:spPr>
          <p:txBody>
            <a:bodyPr lIns="0" tIns="0" rIns="0" bIns="0" rtlCol="0" anchor="t"/>
            <a:lstStyle/>
            <a:p>
              <a:pPr algn="l">
                <a:lnSpc>
                  <a:spcPts val="3437"/>
                </a:lnSpc>
              </a:pPr>
              <a:r>
                <a:rPr lang="en-US" sz="2750" spc="-83">
                  <a:solidFill>
                    <a:srgbClr val="272525"/>
                  </a:solidFill>
                  <a:latin typeface="Archivo Black"/>
                  <a:ea typeface="Archivo Black"/>
                  <a:cs typeface="Archivo Black"/>
                  <a:sym typeface="Archivo Black"/>
                </a:rPr>
                <a:t>Secure Login</a:t>
              </a:r>
            </a:p>
          </p:txBody>
        </p:sp>
      </p:grpSp>
      <p:grpSp>
        <p:nvGrpSpPr>
          <p:cNvPr id="16" name="Group 16"/>
          <p:cNvGrpSpPr/>
          <p:nvPr/>
        </p:nvGrpSpPr>
        <p:grpSpPr>
          <a:xfrm>
            <a:off x="6696521" y="3791545"/>
            <a:ext cx="7486501" cy="453629"/>
            <a:chOff x="0" y="0"/>
            <a:chExt cx="9982002" cy="604838"/>
          </a:xfrm>
        </p:grpSpPr>
        <p:sp>
          <p:nvSpPr>
            <p:cNvPr id="17" name="Freeform 17"/>
            <p:cNvSpPr/>
            <p:nvPr/>
          </p:nvSpPr>
          <p:spPr>
            <a:xfrm>
              <a:off x="0" y="0"/>
              <a:ext cx="9982002" cy="604838"/>
            </a:xfrm>
            <a:custGeom>
              <a:avLst/>
              <a:gdLst/>
              <a:ahLst/>
              <a:cxnLst/>
              <a:rect l="l" t="t" r="r" b="b"/>
              <a:pathLst>
                <a:path w="9982002" h="604838">
                  <a:moveTo>
                    <a:pt x="0" y="0"/>
                  </a:moveTo>
                  <a:lnTo>
                    <a:pt x="9982002" y="0"/>
                  </a:lnTo>
                  <a:lnTo>
                    <a:pt x="9982002" y="604838"/>
                  </a:lnTo>
                  <a:lnTo>
                    <a:pt x="0" y="604838"/>
                  </a:lnTo>
                  <a:close/>
                </a:path>
              </a:pathLst>
            </a:custGeom>
            <a:solidFill>
              <a:srgbClr val="000000">
                <a:alpha val="0"/>
              </a:srgbClr>
            </a:solidFill>
          </p:spPr>
        </p:sp>
        <p:sp>
          <p:nvSpPr>
            <p:cNvPr id="18" name="TextBox 18"/>
            <p:cNvSpPr txBox="1"/>
            <p:nvPr/>
          </p:nvSpPr>
          <p:spPr>
            <a:xfrm>
              <a:off x="0" y="-85725"/>
              <a:ext cx="9982002" cy="690563"/>
            </a:xfrm>
            <a:prstGeom prst="rect">
              <a:avLst/>
            </a:prstGeom>
          </p:spPr>
          <p:txBody>
            <a:bodyPr lIns="0" tIns="0" rIns="0" bIns="0" rtlCol="0" anchor="t"/>
            <a:lstStyle/>
            <a:p>
              <a:pPr algn="l">
                <a:lnSpc>
                  <a:spcPts val="3562"/>
                </a:lnSpc>
              </a:pPr>
              <a:r>
                <a:rPr lang="en-US" sz="2187" spc="-45">
                  <a:solidFill>
                    <a:srgbClr val="272525"/>
                  </a:solidFill>
                  <a:latin typeface="Inter"/>
                  <a:ea typeface="Inter"/>
                  <a:cs typeface="Inter"/>
                  <a:sym typeface="Inter"/>
                </a:rPr>
                <a:t>Implement secure login credentials for staff and members.</a:t>
              </a:r>
            </a:p>
          </p:txBody>
        </p:sp>
      </p:grpSp>
      <p:grpSp>
        <p:nvGrpSpPr>
          <p:cNvPr id="19" name="Group 19"/>
          <p:cNvGrpSpPr/>
          <p:nvPr/>
        </p:nvGrpSpPr>
        <p:grpSpPr>
          <a:xfrm>
            <a:off x="6483846" y="4771876"/>
            <a:ext cx="10741075" cy="19050"/>
            <a:chOff x="0" y="0"/>
            <a:chExt cx="14321433" cy="25400"/>
          </a:xfrm>
        </p:grpSpPr>
        <p:sp>
          <p:nvSpPr>
            <p:cNvPr id="20" name="Freeform 20"/>
            <p:cNvSpPr/>
            <p:nvPr/>
          </p:nvSpPr>
          <p:spPr>
            <a:xfrm>
              <a:off x="0" y="0"/>
              <a:ext cx="14321410" cy="25400"/>
            </a:xfrm>
            <a:custGeom>
              <a:avLst/>
              <a:gdLst/>
              <a:ahLst/>
              <a:cxnLst/>
              <a:rect l="l" t="t" r="r" b="b"/>
              <a:pathLst>
                <a:path w="14321410" h="2540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C0C1D7"/>
            </a:solidFill>
          </p:spPr>
        </p:sp>
      </p:grpSp>
      <p:sp>
        <p:nvSpPr>
          <p:cNvPr id="21" name="Freeform 21" descr="preencoded.png"/>
          <p:cNvSpPr/>
          <p:nvPr/>
        </p:nvSpPr>
        <p:spPr>
          <a:xfrm>
            <a:off x="2377976" y="4826348"/>
            <a:ext cx="5380136" cy="2087315"/>
          </a:xfrm>
          <a:custGeom>
            <a:avLst/>
            <a:gdLst/>
            <a:ahLst/>
            <a:cxnLst/>
            <a:rect l="l" t="t" r="r" b="b"/>
            <a:pathLst>
              <a:path w="5380136" h="2087315">
                <a:moveTo>
                  <a:pt x="0" y="0"/>
                </a:moveTo>
                <a:lnTo>
                  <a:pt x="5380136" y="0"/>
                </a:lnTo>
                <a:lnTo>
                  <a:pt x="5380136" y="2087314"/>
                </a:lnTo>
                <a:lnTo>
                  <a:pt x="0" y="2087314"/>
                </a:lnTo>
                <a:lnTo>
                  <a:pt x="0" y="0"/>
                </a:lnTo>
                <a:close/>
              </a:path>
            </a:pathLst>
          </a:custGeom>
          <a:blipFill>
            <a:blip r:embed="rId4"/>
            <a:stretch>
              <a:fillRect l="-45" r="-45"/>
            </a:stretch>
          </a:blipFill>
        </p:spPr>
      </p:sp>
      <p:grpSp>
        <p:nvGrpSpPr>
          <p:cNvPr id="22" name="Group 22"/>
          <p:cNvGrpSpPr/>
          <p:nvPr/>
        </p:nvGrpSpPr>
        <p:grpSpPr>
          <a:xfrm>
            <a:off x="4961781" y="5586561"/>
            <a:ext cx="212377" cy="566886"/>
            <a:chOff x="0" y="0"/>
            <a:chExt cx="283170" cy="755848"/>
          </a:xfrm>
        </p:grpSpPr>
        <p:sp>
          <p:nvSpPr>
            <p:cNvPr id="23" name="Freeform 23"/>
            <p:cNvSpPr/>
            <p:nvPr/>
          </p:nvSpPr>
          <p:spPr>
            <a:xfrm>
              <a:off x="0" y="0"/>
              <a:ext cx="283170" cy="755848"/>
            </a:xfrm>
            <a:custGeom>
              <a:avLst/>
              <a:gdLst/>
              <a:ahLst/>
              <a:cxnLst/>
              <a:rect l="l" t="t" r="r" b="b"/>
              <a:pathLst>
                <a:path w="283170" h="755848">
                  <a:moveTo>
                    <a:pt x="0" y="0"/>
                  </a:moveTo>
                  <a:lnTo>
                    <a:pt x="283170" y="0"/>
                  </a:lnTo>
                  <a:lnTo>
                    <a:pt x="283170" y="755848"/>
                  </a:lnTo>
                  <a:lnTo>
                    <a:pt x="0" y="755848"/>
                  </a:lnTo>
                  <a:close/>
                </a:path>
              </a:pathLst>
            </a:custGeom>
            <a:solidFill>
              <a:srgbClr val="000000">
                <a:alpha val="0"/>
              </a:srgbClr>
            </a:solidFill>
          </p:spPr>
        </p:sp>
        <p:sp>
          <p:nvSpPr>
            <p:cNvPr id="24" name="TextBox 24"/>
            <p:cNvSpPr txBox="1"/>
            <p:nvPr/>
          </p:nvSpPr>
          <p:spPr>
            <a:xfrm>
              <a:off x="0" y="-114300"/>
              <a:ext cx="283170" cy="870148"/>
            </a:xfrm>
            <a:prstGeom prst="rect">
              <a:avLst/>
            </a:prstGeom>
          </p:spPr>
          <p:txBody>
            <a:bodyPr lIns="0" tIns="0" rIns="0" bIns="0" rtlCol="0" anchor="t"/>
            <a:lstStyle/>
            <a:p>
              <a:pPr algn="ctr">
                <a:lnSpc>
                  <a:spcPts val="4437"/>
                </a:lnSpc>
              </a:pPr>
              <a:r>
                <a:rPr lang="en-US" sz="2750" spc="-83">
                  <a:solidFill>
                    <a:srgbClr val="272525"/>
                  </a:solidFill>
                  <a:latin typeface="Archivo Black"/>
                  <a:ea typeface="Archivo Black"/>
                  <a:cs typeface="Archivo Black"/>
                  <a:sym typeface="Archivo Black"/>
                </a:rPr>
                <a:t>2</a:t>
              </a:r>
            </a:p>
          </p:txBody>
        </p:sp>
      </p:grpSp>
      <p:grpSp>
        <p:nvGrpSpPr>
          <p:cNvPr id="25" name="Group 25"/>
          <p:cNvGrpSpPr/>
          <p:nvPr/>
        </p:nvGrpSpPr>
        <p:grpSpPr>
          <a:xfrm>
            <a:off x="8041630" y="5336679"/>
            <a:ext cx="3544044" cy="532352"/>
            <a:chOff x="0" y="0"/>
            <a:chExt cx="4725392" cy="709803"/>
          </a:xfrm>
        </p:grpSpPr>
        <p:sp>
          <p:nvSpPr>
            <p:cNvPr id="26" name="Freeform 26"/>
            <p:cNvSpPr/>
            <p:nvPr/>
          </p:nvSpPr>
          <p:spPr>
            <a:xfrm>
              <a:off x="0" y="0"/>
              <a:ext cx="4725392" cy="709803"/>
            </a:xfrm>
            <a:custGeom>
              <a:avLst/>
              <a:gdLst/>
              <a:ahLst/>
              <a:cxnLst/>
              <a:rect l="l" t="t" r="r" b="b"/>
              <a:pathLst>
                <a:path w="4725392" h="709803">
                  <a:moveTo>
                    <a:pt x="0" y="0"/>
                  </a:moveTo>
                  <a:lnTo>
                    <a:pt x="4725392" y="0"/>
                  </a:lnTo>
                  <a:lnTo>
                    <a:pt x="4725392" y="709803"/>
                  </a:lnTo>
                  <a:lnTo>
                    <a:pt x="0" y="709803"/>
                  </a:lnTo>
                  <a:close/>
                </a:path>
              </a:pathLst>
            </a:custGeom>
            <a:solidFill>
              <a:srgbClr val="000000">
                <a:alpha val="0"/>
              </a:srgbClr>
            </a:solidFill>
          </p:spPr>
        </p:sp>
        <p:sp>
          <p:nvSpPr>
            <p:cNvPr id="27" name="TextBox 27"/>
            <p:cNvSpPr txBox="1"/>
            <p:nvPr/>
          </p:nvSpPr>
          <p:spPr>
            <a:xfrm>
              <a:off x="0" y="-19050"/>
              <a:ext cx="4725392" cy="728853"/>
            </a:xfrm>
            <a:prstGeom prst="rect">
              <a:avLst/>
            </a:prstGeom>
          </p:spPr>
          <p:txBody>
            <a:bodyPr lIns="0" tIns="0" rIns="0" bIns="0" rtlCol="0" anchor="t"/>
            <a:lstStyle/>
            <a:p>
              <a:pPr algn="l">
                <a:lnSpc>
                  <a:spcPts val="3437"/>
                </a:lnSpc>
              </a:pPr>
              <a:r>
                <a:rPr lang="en-US" sz="2750" spc="-83">
                  <a:solidFill>
                    <a:srgbClr val="272525"/>
                  </a:solidFill>
                  <a:latin typeface="Archivo Black"/>
                  <a:ea typeface="Archivo Black"/>
                  <a:cs typeface="Archivo Black"/>
                  <a:sym typeface="Archivo Black"/>
                </a:rPr>
                <a:t>Data Encryption</a:t>
              </a:r>
            </a:p>
          </p:txBody>
        </p:sp>
      </p:grpSp>
      <p:grpSp>
        <p:nvGrpSpPr>
          <p:cNvPr id="28" name="Group 28"/>
          <p:cNvGrpSpPr/>
          <p:nvPr/>
        </p:nvGrpSpPr>
        <p:grpSpPr>
          <a:xfrm>
            <a:off x="8041630" y="5949702"/>
            <a:ext cx="8225581" cy="453629"/>
            <a:chOff x="0" y="0"/>
            <a:chExt cx="10967442" cy="604838"/>
          </a:xfrm>
        </p:grpSpPr>
        <p:sp>
          <p:nvSpPr>
            <p:cNvPr id="29" name="Freeform 29"/>
            <p:cNvSpPr/>
            <p:nvPr/>
          </p:nvSpPr>
          <p:spPr>
            <a:xfrm>
              <a:off x="0" y="0"/>
              <a:ext cx="10967441" cy="604838"/>
            </a:xfrm>
            <a:custGeom>
              <a:avLst/>
              <a:gdLst/>
              <a:ahLst/>
              <a:cxnLst/>
              <a:rect l="l" t="t" r="r" b="b"/>
              <a:pathLst>
                <a:path w="10967441" h="604838">
                  <a:moveTo>
                    <a:pt x="0" y="0"/>
                  </a:moveTo>
                  <a:lnTo>
                    <a:pt x="10967441" y="0"/>
                  </a:lnTo>
                  <a:lnTo>
                    <a:pt x="10967441" y="604838"/>
                  </a:lnTo>
                  <a:lnTo>
                    <a:pt x="0" y="604838"/>
                  </a:lnTo>
                  <a:close/>
                </a:path>
              </a:pathLst>
            </a:custGeom>
            <a:solidFill>
              <a:srgbClr val="000000">
                <a:alpha val="0"/>
              </a:srgbClr>
            </a:solidFill>
          </p:spPr>
        </p:sp>
        <p:sp>
          <p:nvSpPr>
            <p:cNvPr id="30" name="TextBox 30"/>
            <p:cNvSpPr txBox="1"/>
            <p:nvPr/>
          </p:nvSpPr>
          <p:spPr>
            <a:xfrm>
              <a:off x="0" y="-85725"/>
              <a:ext cx="10967442" cy="690563"/>
            </a:xfrm>
            <a:prstGeom prst="rect">
              <a:avLst/>
            </a:prstGeom>
          </p:spPr>
          <p:txBody>
            <a:bodyPr lIns="0" tIns="0" rIns="0" bIns="0" rtlCol="0" anchor="t"/>
            <a:lstStyle/>
            <a:p>
              <a:pPr algn="l">
                <a:lnSpc>
                  <a:spcPts val="3562"/>
                </a:lnSpc>
              </a:pPr>
              <a:r>
                <a:rPr lang="en-US" sz="2187" spc="-45">
                  <a:solidFill>
                    <a:srgbClr val="272525"/>
                  </a:solidFill>
                  <a:latin typeface="Inter"/>
                  <a:ea typeface="Inter"/>
                  <a:cs typeface="Inter"/>
                  <a:sym typeface="Inter"/>
                </a:rPr>
                <a:t>Protect sensitive member information with encryption protocols.</a:t>
              </a:r>
            </a:p>
          </p:txBody>
        </p:sp>
      </p:grpSp>
      <p:grpSp>
        <p:nvGrpSpPr>
          <p:cNvPr id="31" name="Group 31"/>
          <p:cNvGrpSpPr/>
          <p:nvPr/>
        </p:nvGrpSpPr>
        <p:grpSpPr>
          <a:xfrm>
            <a:off x="7828955" y="6930032"/>
            <a:ext cx="9395966" cy="19050"/>
            <a:chOff x="0" y="0"/>
            <a:chExt cx="12527955" cy="25400"/>
          </a:xfrm>
        </p:grpSpPr>
        <p:sp>
          <p:nvSpPr>
            <p:cNvPr id="32" name="Freeform 32"/>
            <p:cNvSpPr/>
            <p:nvPr/>
          </p:nvSpPr>
          <p:spPr>
            <a:xfrm>
              <a:off x="0" y="0"/>
              <a:ext cx="12527915" cy="25400"/>
            </a:xfrm>
            <a:custGeom>
              <a:avLst/>
              <a:gdLst/>
              <a:ahLst/>
              <a:cxnLst/>
              <a:rect l="l" t="t" r="r" b="b"/>
              <a:pathLst>
                <a:path w="12527915" h="25400">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C0C1D7"/>
            </a:solidFill>
          </p:spPr>
        </p:sp>
      </p:grpSp>
      <p:sp>
        <p:nvSpPr>
          <p:cNvPr id="33" name="Freeform 33" descr="preencoded.png"/>
          <p:cNvSpPr/>
          <p:nvPr/>
        </p:nvSpPr>
        <p:spPr>
          <a:xfrm>
            <a:off x="1032868" y="6984504"/>
            <a:ext cx="8070205" cy="2087315"/>
          </a:xfrm>
          <a:custGeom>
            <a:avLst/>
            <a:gdLst/>
            <a:ahLst/>
            <a:cxnLst/>
            <a:rect l="l" t="t" r="r" b="b"/>
            <a:pathLst>
              <a:path w="8070205" h="2087315">
                <a:moveTo>
                  <a:pt x="0" y="0"/>
                </a:moveTo>
                <a:lnTo>
                  <a:pt x="8070204" y="0"/>
                </a:lnTo>
                <a:lnTo>
                  <a:pt x="8070204" y="2087315"/>
                </a:lnTo>
                <a:lnTo>
                  <a:pt x="0" y="2087315"/>
                </a:lnTo>
                <a:lnTo>
                  <a:pt x="0" y="0"/>
                </a:lnTo>
                <a:close/>
              </a:path>
            </a:pathLst>
          </a:custGeom>
          <a:blipFill>
            <a:blip r:embed="rId5"/>
            <a:stretch>
              <a:fillRect l="-16" r="-16"/>
            </a:stretch>
          </a:blipFill>
        </p:spPr>
      </p:sp>
      <p:grpSp>
        <p:nvGrpSpPr>
          <p:cNvPr id="34" name="Group 34"/>
          <p:cNvGrpSpPr/>
          <p:nvPr/>
        </p:nvGrpSpPr>
        <p:grpSpPr>
          <a:xfrm>
            <a:off x="4958804" y="7744717"/>
            <a:ext cx="218034" cy="566886"/>
            <a:chOff x="0" y="0"/>
            <a:chExt cx="290712" cy="755848"/>
          </a:xfrm>
        </p:grpSpPr>
        <p:sp>
          <p:nvSpPr>
            <p:cNvPr id="35" name="Freeform 35"/>
            <p:cNvSpPr/>
            <p:nvPr/>
          </p:nvSpPr>
          <p:spPr>
            <a:xfrm>
              <a:off x="0" y="0"/>
              <a:ext cx="290712" cy="755848"/>
            </a:xfrm>
            <a:custGeom>
              <a:avLst/>
              <a:gdLst/>
              <a:ahLst/>
              <a:cxnLst/>
              <a:rect l="l" t="t" r="r" b="b"/>
              <a:pathLst>
                <a:path w="290712" h="755848">
                  <a:moveTo>
                    <a:pt x="0" y="0"/>
                  </a:moveTo>
                  <a:lnTo>
                    <a:pt x="290712" y="0"/>
                  </a:lnTo>
                  <a:lnTo>
                    <a:pt x="290712" y="755848"/>
                  </a:lnTo>
                  <a:lnTo>
                    <a:pt x="0" y="755848"/>
                  </a:lnTo>
                  <a:close/>
                </a:path>
              </a:pathLst>
            </a:custGeom>
            <a:solidFill>
              <a:srgbClr val="000000">
                <a:alpha val="0"/>
              </a:srgbClr>
            </a:solidFill>
          </p:spPr>
        </p:sp>
        <p:sp>
          <p:nvSpPr>
            <p:cNvPr id="36" name="TextBox 36"/>
            <p:cNvSpPr txBox="1"/>
            <p:nvPr/>
          </p:nvSpPr>
          <p:spPr>
            <a:xfrm>
              <a:off x="0" y="-114300"/>
              <a:ext cx="290712" cy="870148"/>
            </a:xfrm>
            <a:prstGeom prst="rect">
              <a:avLst/>
            </a:prstGeom>
          </p:spPr>
          <p:txBody>
            <a:bodyPr lIns="0" tIns="0" rIns="0" bIns="0" rtlCol="0" anchor="t"/>
            <a:lstStyle/>
            <a:p>
              <a:pPr algn="ctr">
                <a:lnSpc>
                  <a:spcPts val="4437"/>
                </a:lnSpc>
              </a:pPr>
              <a:r>
                <a:rPr lang="en-US" sz="2750" spc="-83">
                  <a:solidFill>
                    <a:srgbClr val="272525"/>
                  </a:solidFill>
                  <a:latin typeface="Archivo Black"/>
                  <a:ea typeface="Archivo Black"/>
                  <a:cs typeface="Archivo Black"/>
                  <a:sym typeface="Archivo Black"/>
                </a:rPr>
                <a:t>3</a:t>
              </a:r>
            </a:p>
          </p:txBody>
        </p:sp>
      </p:grpSp>
      <p:grpSp>
        <p:nvGrpSpPr>
          <p:cNvPr id="37" name="Group 37"/>
          <p:cNvGrpSpPr/>
          <p:nvPr/>
        </p:nvGrpSpPr>
        <p:grpSpPr>
          <a:xfrm>
            <a:off x="9386590" y="7268021"/>
            <a:ext cx="3544044" cy="532352"/>
            <a:chOff x="0" y="0"/>
            <a:chExt cx="4725392" cy="709803"/>
          </a:xfrm>
        </p:grpSpPr>
        <p:sp>
          <p:nvSpPr>
            <p:cNvPr id="38" name="Freeform 38"/>
            <p:cNvSpPr/>
            <p:nvPr/>
          </p:nvSpPr>
          <p:spPr>
            <a:xfrm>
              <a:off x="0" y="0"/>
              <a:ext cx="4725392" cy="709803"/>
            </a:xfrm>
            <a:custGeom>
              <a:avLst/>
              <a:gdLst/>
              <a:ahLst/>
              <a:cxnLst/>
              <a:rect l="l" t="t" r="r" b="b"/>
              <a:pathLst>
                <a:path w="4725392" h="709803">
                  <a:moveTo>
                    <a:pt x="0" y="0"/>
                  </a:moveTo>
                  <a:lnTo>
                    <a:pt x="4725392" y="0"/>
                  </a:lnTo>
                  <a:lnTo>
                    <a:pt x="4725392" y="709803"/>
                  </a:lnTo>
                  <a:lnTo>
                    <a:pt x="0" y="709803"/>
                  </a:lnTo>
                  <a:close/>
                </a:path>
              </a:pathLst>
            </a:custGeom>
            <a:solidFill>
              <a:srgbClr val="000000">
                <a:alpha val="0"/>
              </a:srgbClr>
            </a:solidFill>
          </p:spPr>
        </p:sp>
        <p:sp>
          <p:nvSpPr>
            <p:cNvPr id="39" name="TextBox 39"/>
            <p:cNvSpPr txBox="1"/>
            <p:nvPr/>
          </p:nvSpPr>
          <p:spPr>
            <a:xfrm>
              <a:off x="0" y="-19050"/>
              <a:ext cx="4725392" cy="728853"/>
            </a:xfrm>
            <a:prstGeom prst="rect">
              <a:avLst/>
            </a:prstGeom>
          </p:spPr>
          <p:txBody>
            <a:bodyPr lIns="0" tIns="0" rIns="0" bIns="0" rtlCol="0" anchor="t"/>
            <a:lstStyle/>
            <a:p>
              <a:pPr algn="l">
                <a:lnSpc>
                  <a:spcPts val="3437"/>
                </a:lnSpc>
              </a:pPr>
              <a:r>
                <a:rPr lang="en-US" sz="2750" spc="-83">
                  <a:solidFill>
                    <a:srgbClr val="272525"/>
                  </a:solidFill>
                  <a:latin typeface="Archivo Black"/>
                  <a:ea typeface="Archivo Black"/>
                  <a:cs typeface="Archivo Black"/>
                  <a:sym typeface="Archivo Black"/>
                </a:rPr>
                <a:t>Access Control</a:t>
              </a:r>
            </a:p>
          </p:txBody>
        </p:sp>
      </p:grpSp>
      <p:grpSp>
        <p:nvGrpSpPr>
          <p:cNvPr id="40" name="Group 40"/>
          <p:cNvGrpSpPr/>
          <p:nvPr/>
        </p:nvGrpSpPr>
        <p:grpSpPr>
          <a:xfrm>
            <a:off x="9386590" y="7881045"/>
            <a:ext cx="7625655" cy="907256"/>
            <a:chOff x="0" y="0"/>
            <a:chExt cx="10167540" cy="1209675"/>
          </a:xfrm>
        </p:grpSpPr>
        <p:sp>
          <p:nvSpPr>
            <p:cNvPr id="41" name="Freeform 41"/>
            <p:cNvSpPr/>
            <p:nvPr/>
          </p:nvSpPr>
          <p:spPr>
            <a:xfrm>
              <a:off x="0" y="0"/>
              <a:ext cx="10167540" cy="1209675"/>
            </a:xfrm>
            <a:custGeom>
              <a:avLst/>
              <a:gdLst/>
              <a:ahLst/>
              <a:cxnLst/>
              <a:rect l="l" t="t" r="r" b="b"/>
              <a:pathLst>
                <a:path w="10167540" h="1209675">
                  <a:moveTo>
                    <a:pt x="0" y="0"/>
                  </a:moveTo>
                  <a:lnTo>
                    <a:pt x="10167540" y="0"/>
                  </a:lnTo>
                  <a:lnTo>
                    <a:pt x="10167540" y="1209675"/>
                  </a:lnTo>
                  <a:lnTo>
                    <a:pt x="0" y="1209675"/>
                  </a:lnTo>
                  <a:close/>
                </a:path>
              </a:pathLst>
            </a:custGeom>
            <a:solidFill>
              <a:srgbClr val="000000">
                <a:alpha val="0"/>
              </a:srgbClr>
            </a:solidFill>
          </p:spPr>
        </p:sp>
        <p:sp>
          <p:nvSpPr>
            <p:cNvPr id="42" name="TextBox 42"/>
            <p:cNvSpPr txBox="1"/>
            <p:nvPr/>
          </p:nvSpPr>
          <p:spPr>
            <a:xfrm>
              <a:off x="0" y="-85725"/>
              <a:ext cx="10167540" cy="1295400"/>
            </a:xfrm>
            <a:prstGeom prst="rect">
              <a:avLst/>
            </a:prstGeom>
          </p:spPr>
          <p:txBody>
            <a:bodyPr lIns="0" tIns="0" rIns="0" bIns="0" rtlCol="0" anchor="t"/>
            <a:lstStyle/>
            <a:p>
              <a:pPr algn="l">
                <a:lnSpc>
                  <a:spcPts val="3562"/>
                </a:lnSpc>
              </a:pPr>
              <a:r>
                <a:rPr lang="en-US" sz="2187" spc="-45">
                  <a:solidFill>
                    <a:srgbClr val="272525"/>
                  </a:solidFill>
                  <a:latin typeface="Inter"/>
                  <a:ea typeface="Inter"/>
                  <a:cs typeface="Inter"/>
                  <a:sym typeface="Inter"/>
                </a:rPr>
                <a:t>Restrict access to sensitive data based on user roles and permissions.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578</Words>
  <Application>Microsoft Office PowerPoint</Application>
  <PresentationFormat>Custom</PresentationFormat>
  <Paragraphs>96</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Archivo Black</vt:lpstr>
      <vt:lpstr>Calibri</vt:lpstr>
      <vt:lpstr>Canva Sans Bold</vt:lpstr>
      <vt:lpstr>Inter</vt:lpstr>
      <vt:lpstr>Canva Sans</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FITNESS MS</dc:title>
  <dc:creator>jinka rahul</dc:creator>
  <cp:lastModifiedBy>jinka rahul</cp:lastModifiedBy>
  <cp:revision>3</cp:revision>
  <dcterms:created xsi:type="dcterms:W3CDTF">2006-08-16T00:00:00Z</dcterms:created>
  <dcterms:modified xsi:type="dcterms:W3CDTF">2025-03-08T17:23:14Z</dcterms:modified>
  <dc:identifier>DAGeQpCVbps</dc:identifier>
</cp:coreProperties>
</file>